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audio1.bin" ContentType="audio/unknown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sldIdLst>
    <p:sldId id="257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9" r:id="rId33"/>
    <p:sldId id="288" r:id="rId34"/>
    <p:sldId id="290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216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D1175-0C2D-5D40-8E2E-DA911B2E8E48}" type="datetimeFigureOut">
              <a:rPr lang="en-US" smtClean="0"/>
              <a:t>5/26/16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F664E2-04DF-CA4D-B156-21E3978E3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917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38FFF-3130-1140-8E60-64CA21BA52E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5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3654-C81E-574F-9AA1-C434B01371D9}" type="datetimeFigureOut">
              <a:rPr lang="en-US" smtClean="0"/>
              <a:t>5/26/16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92BE-9A8D-B842-ADDA-341FC3C97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40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3654-C81E-574F-9AA1-C434B01371D9}" type="datetimeFigureOut">
              <a:rPr lang="en-US" smtClean="0"/>
              <a:t>5/26/16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92BE-9A8D-B842-ADDA-341FC3C97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77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3654-C81E-574F-9AA1-C434B01371D9}" type="datetimeFigureOut">
              <a:rPr lang="en-US" smtClean="0"/>
              <a:t>5/26/16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92BE-9A8D-B842-ADDA-341FC3C97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219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3654-C81E-574F-9AA1-C434B01371D9}" type="datetimeFigureOut">
              <a:rPr lang="en-US" smtClean="0"/>
              <a:t>5/26/16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92BE-9A8D-B842-ADDA-341FC3C97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2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3654-C81E-574F-9AA1-C434B01371D9}" type="datetimeFigureOut">
              <a:rPr lang="en-US" smtClean="0"/>
              <a:t>5/26/16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92BE-9A8D-B842-ADDA-341FC3C97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007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3654-C81E-574F-9AA1-C434B01371D9}" type="datetimeFigureOut">
              <a:rPr lang="en-US" smtClean="0"/>
              <a:t>5/26/16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92BE-9A8D-B842-ADDA-341FC3C97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84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3654-C81E-574F-9AA1-C434B01371D9}" type="datetimeFigureOut">
              <a:rPr lang="en-US" smtClean="0"/>
              <a:t>5/26/16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92BE-9A8D-B842-ADDA-341FC3C97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383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3654-C81E-574F-9AA1-C434B01371D9}" type="datetimeFigureOut">
              <a:rPr lang="en-US" smtClean="0"/>
              <a:t>5/26/16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92BE-9A8D-B842-ADDA-341FC3C97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538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3654-C81E-574F-9AA1-C434B01371D9}" type="datetimeFigureOut">
              <a:rPr lang="en-US" smtClean="0"/>
              <a:t>5/26/16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92BE-9A8D-B842-ADDA-341FC3C97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40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3654-C81E-574F-9AA1-C434B01371D9}" type="datetimeFigureOut">
              <a:rPr lang="en-US" smtClean="0"/>
              <a:t>5/26/16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92BE-9A8D-B842-ADDA-341FC3C97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165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3654-C81E-574F-9AA1-C434B01371D9}" type="datetimeFigureOut">
              <a:rPr lang="en-US" smtClean="0"/>
              <a:t>5/26/16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92BE-9A8D-B842-ADDA-341FC3C97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610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43654-C81E-574F-9AA1-C434B01371D9}" type="datetimeFigureOut">
              <a:rPr lang="en-US" smtClean="0"/>
              <a:t>5/26/16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E92BE-9A8D-B842-ADDA-341FC3C97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47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10.xml"/><Relationship Id="rId20" Type="http://schemas.openxmlformats.org/officeDocument/2006/relationships/slide" Target="slide7.xml"/><Relationship Id="rId21" Type="http://schemas.openxmlformats.org/officeDocument/2006/relationships/slide" Target="slide12.xml"/><Relationship Id="rId22" Type="http://schemas.openxmlformats.org/officeDocument/2006/relationships/slide" Target="slide22.xml"/><Relationship Id="rId23" Type="http://schemas.openxmlformats.org/officeDocument/2006/relationships/slide" Target="slide27.xml"/><Relationship Id="rId24" Type="http://schemas.openxmlformats.org/officeDocument/2006/relationships/slide" Target="slide33.xml"/><Relationship Id="rId25" Type="http://schemas.openxmlformats.org/officeDocument/2006/relationships/slide" Target="slide8.xml"/><Relationship Id="rId26" Type="http://schemas.openxmlformats.org/officeDocument/2006/relationships/slide" Target="slide23.xml"/><Relationship Id="rId27" Type="http://schemas.openxmlformats.org/officeDocument/2006/relationships/slide" Target="slide28.xml"/><Relationship Id="rId28" Type="http://schemas.openxmlformats.org/officeDocument/2006/relationships/slide" Target="slide32.xml"/><Relationship Id="rId29" Type="http://schemas.openxmlformats.org/officeDocument/2006/relationships/slide" Target="slide34.xml"/><Relationship Id="rId10" Type="http://schemas.openxmlformats.org/officeDocument/2006/relationships/slide" Target="slide17.xml"/><Relationship Id="rId11" Type="http://schemas.openxmlformats.org/officeDocument/2006/relationships/slide" Target="slide20.xml"/><Relationship Id="rId12" Type="http://schemas.openxmlformats.org/officeDocument/2006/relationships/slide" Target="slide25.xml"/><Relationship Id="rId13" Type="http://schemas.openxmlformats.org/officeDocument/2006/relationships/slide" Target="slide30.xml"/><Relationship Id="rId14" Type="http://schemas.openxmlformats.org/officeDocument/2006/relationships/slide" Target="slide5.xml"/><Relationship Id="rId15" Type="http://schemas.openxmlformats.org/officeDocument/2006/relationships/slide" Target="slide11.xml"/><Relationship Id="rId16" Type="http://schemas.openxmlformats.org/officeDocument/2006/relationships/slide" Target="slide18.xml"/><Relationship Id="rId17" Type="http://schemas.openxmlformats.org/officeDocument/2006/relationships/slide" Target="slide21.xml"/><Relationship Id="rId18" Type="http://schemas.openxmlformats.org/officeDocument/2006/relationships/slide" Target="slide26.xml"/><Relationship Id="rId19" Type="http://schemas.openxmlformats.org/officeDocument/2006/relationships/slide" Target="slide31.xml"/><Relationship Id="rId1" Type="http://schemas.openxmlformats.org/officeDocument/2006/relationships/slideLayout" Target="../slideLayouts/slideLayout1.xml"/><Relationship Id="rId2" Type="http://schemas.openxmlformats.org/officeDocument/2006/relationships/slide" Target="slide3.xml"/><Relationship Id="rId3" Type="http://schemas.openxmlformats.org/officeDocument/2006/relationships/slide" Target="slide9.xml"/><Relationship Id="rId4" Type="http://schemas.openxmlformats.org/officeDocument/2006/relationships/slide" Target="slide13.xml"/><Relationship Id="rId5" Type="http://schemas.openxmlformats.org/officeDocument/2006/relationships/slide" Target="slide19.xml"/><Relationship Id="rId6" Type="http://schemas.openxmlformats.org/officeDocument/2006/relationships/slide" Target="slide24.xml"/><Relationship Id="rId7" Type="http://schemas.openxmlformats.org/officeDocument/2006/relationships/slide" Target="slide29.xml"/><Relationship Id="rId8" Type="http://schemas.openxmlformats.org/officeDocument/2006/relationships/slide" Target="slide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4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3.xml"/><Relationship Id="rId3" Type="http://schemas.openxmlformats.org/officeDocument/2006/relationships/image" Target="../media/image1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4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4905" y="1766838"/>
            <a:ext cx="62586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2"/>
                </a:solidFill>
              </a:rPr>
              <a:t>El hidalgo de la Mancha: </a:t>
            </a:r>
            <a:r>
              <a:rPr lang="en-US" sz="4800" dirty="0" err="1" smtClean="0">
                <a:solidFill>
                  <a:schemeClr val="bg2"/>
                </a:solidFill>
              </a:rPr>
              <a:t>Capítulos</a:t>
            </a:r>
            <a:r>
              <a:rPr lang="en-US" sz="4800" dirty="0" smtClean="0">
                <a:solidFill>
                  <a:schemeClr val="bg2"/>
                </a:solidFill>
              </a:rPr>
              <a:t> 14-19</a:t>
            </a:r>
            <a:endParaRPr lang="en-US" sz="48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248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185194"/>
            <a:ext cx="1099432" cy="74846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3799" y="417789"/>
            <a:ext cx="879311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/>
              <a:t>Según</a:t>
            </a:r>
            <a:r>
              <a:rPr lang="en-US" sz="6000" dirty="0" smtClean="0"/>
              <a:t> Sancho,¿</a:t>
            </a:r>
            <a:r>
              <a:rPr lang="en-US" sz="6000" dirty="0" err="1" smtClean="0"/>
              <a:t>qué</a:t>
            </a:r>
            <a:r>
              <a:rPr lang="en-US" sz="6000" dirty="0" smtClean="0"/>
              <a:t> </a:t>
            </a:r>
            <a:r>
              <a:rPr lang="en-US" sz="6000" dirty="0" err="1" smtClean="0"/>
              <a:t>animales</a:t>
            </a:r>
            <a:r>
              <a:rPr lang="en-US" sz="6000" dirty="0" smtClean="0"/>
              <a:t> </a:t>
            </a:r>
            <a:r>
              <a:rPr lang="en-US" sz="6000" dirty="0" err="1" smtClean="0"/>
              <a:t>tenían</a:t>
            </a:r>
            <a:r>
              <a:rPr lang="en-US" sz="6000" dirty="0" smtClean="0"/>
              <a:t> </a:t>
            </a:r>
            <a:r>
              <a:rPr lang="en-US" sz="6000" dirty="0" err="1" smtClean="0"/>
              <a:t>Dulcinea</a:t>
            </a:r>
            <a:r>
              <a:rPr lang="en-US" sz="6000" dirty="0" smtClean="0"/>
              <a:t> y </a:t>
            </a:r>
            <a:r>
              <a:rPr lang="en-US" sz="6000" dirty="0" err="1" smtClean="0"/>
              <a:t>sus</a:t>
            </a:r>
            <a:r>
              <a:rPr lang="en-US" sz="6000" dirty="0" smtClean="0"/>
              <a:t> dos </a:t>
            </a:r>
            <a:r>
              <a:rPr lang="en-US" sz="6000" dirty="0" err="1" smtClean="0"/>
              <a:t>doncellas</a:t>
            </a:r>
            <a:r>
              <a:rPr lang="en-US" sz="6000" dirty="0" smtClean="0"/>
              <a:t>? ¿</a:t>
            </a:r>
            <a:r>
              <a:rPr lang="en-US" sz="6000" dirty="0" err="1" smtClean="0"/>
              <a:t>Qué</a:t>
            </a:r>
            <a:r>
              <a:rPr lang="en-US" sz="6000" dirty="0" smtClean="0"/>
              <a:t> </a:t>
            </a:r>
            <a:r>
              <a:rPr lang="en-US" sz="6000" dirty="0" err="1" smtClean="0"/>
              <a:t>eran</a:t>
            </a:r>
            <a:r>
              <a:rPr lang="en-US" sz="6000" dirty="0" smtClean="0"/>
              <a:t> en </a:t>
            </a:r>
            <a:r>
              <a:rPr lang="en-US" sz="6000" dirty="0" err="1" smtClean="0"/>
              <a:t>realidad</a:t>
            </a:r>
            <a:r>
              <a:rPr lang="en-US" sz="6000" dirty="0" smtClean="0"/>
              <a:t>? </a:t>
            </a:r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2188878" y="4203441"/>
            <a:ext cx="678803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atin typeface="Apple Chancery"/>
                <a:cs typeface="Apple Chancery"/>
              </a:rPr>
              <a:t>Tenían</a:t>
            </a:r>
            <a:r>
              <a:rPr lang="en-US" sz="5400" dirty="0" smtClean="0">
                <a:latin typeface="Apple Chancery"/>
                <a:cs typeface="Apple Chancery"/>
              </a:rPr>
              <a:t> 3 </a:t>
            </a:r>
            <a:r>
              <a:rPr lang="en-US" sz="5400" dirty="0" err="1" smtClean="0">
                <a:latin typeface="Apple Chancery"/>
                <a:cs typeface="Apple Chancery"/>
              </a:rPr>
              <a:t>caballos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blancos</a:t>
            </a:r>
            <a:r>
              <a:rPr lang="en-US" sz="5400" dirty="0" smtClean="0">
                <a:latin typeface="Apple Chancery"/>
                <a:cs typeface="Apple Chancery"/>
              </a:rPr>
              <a:t>. En </a:t>
            </a:r>
            <a:r>
              <a:rPr lang="en-US" sz="5400" dirty="0" err="1" smtClean="0">
                <a:latin typeface="Apple Chancery"/>
                <a:cs typeface="Apple Chancery"/>
              </a:rPr>
              <a:t>realidad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eran</a:t>
            </a:r>
            <a:r>
              <a:rPr lang="en-US" sz="5400" dirty="0" smtClean="0">
                <a:latin typeface="Apple Chancery"/>
                <a:cs typeface="Apple Chancery"/>
              </a:rPr>
              <a:t> 3 burros.</a:t>
            </a:r>
            <a:endParaRPr lang="en-US" sz="5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180804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05080" y="4055751"/>
            <a:ext cx="657081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latin typeface="Apple Chancery"/>
                <a:cs typeface="Apple Chancery"/>
              </a:rPr>
              <a:t>Era </a:t>
            </a:r>
            <a:r>
              <a:rPr lang="en-US" sz="5400" dirty="0" err="1" smtClean="0">
                <a:latin typeface="Apple Chancery"/>
                <a:cs typeface="Apple Chancery"/>
              </a:rPr>
              <a:t>chata</a:t>
            </a:r>
            <a:r>
              <a:rPr lang="en-US" sz="5400" dirty="0" smtClean="0">
                <a:latin typeface="Apple Chancery"/>
                <a:cs typeface="Apple Chancery"/>
              </a:rPr>
              <a:t> y </a:t>
            </a:r>
            <a:r>
              <a:rPr lang="en-US" sz="5400" dirty="0" err="1" smtClean="0">
                <a:latin typeface="Apple Chancery"/>
                <a:cs typeface="Apple Chancery"/>
              </a:rPr>
              <a:t>carirredonda</a:t>
            </a:r>
            <a:r>
              <a:rPr lang="en-US" sz="5400" dirty="0" smtClean="0">
                <a:latin typeface="Apple Chancery"/>
                <a:cs typeface="Apple Chancery"/>
              </a:rPr>
              <a:t>. Era </a:t>
            </a:r>
            <a:r>
              <a:rPr lang="en-US" sz="5400" dirty="0" err="1" smtClean="0">
                <a:latin typeface="Apple Chancery"/>
                <a:cs typeface="Apple Chancery"/>
              </a:rPr>
              <a:t>una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aldeana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fea</a:t>
            </a:r>
            <a:r>
              <a:rPr lang="en-US" sz="5400" dirty="0" smtClean="0">
                <a:latin typeface="Apple Chancery"/>
                <a:cs typeface="Apple Chancery"/>
              </a:rPr>
              <a:t>.</a:t>
            </a:r>
            <a:endParaRPr lang="en-US" sz="5400" dirty="0">
              <a:latin typeface="Apple Chancery"/>
              <a:cs typeface="Apple Chancery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7725" y="150377"/>
            <a:ext cx="8471463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En la </a:t>
            </a:r>
            <a:r>
              <a:rPr lang="en-US" sz="6600" dirty="0" err="1" smtClean="0"/>
              <a:t>opinión</a:t>
            </a:r>
            <a:r>
              <a:rPr lang="en-US" sz="6600" dirty="0" smtClean="0"/>
              <a:t> de DQ, ¿</a:t>
            </a:r>
            <a:r>
              <a:rPr lang="en-US" sz="6600" dirty="0" err="1" smtClean="0"/>
              <a:t>cómo</a:t>
            </a:r>
            <a:r>
              <a:rPr lang="en-US" sz="6600" dirty="0" smtClean="0"/>
              <a:t> era la </a:t>
            </a:r>
            <a:r>
              <a:rPr lang="en-US" sz="6600" dirty="0" err="1" smtClean="0"/>
              <a:t>que</a:t>
            </a:r>
            <a:r>
              <a:rPr lang="en-US" sz="6600" dirty="0" smtClean="0"/>
              <a:t> Sancho </a:t>
            </a:r>
            <a:r>
              <a:rPr lang="en-US" sz="6600" dirty="0" err="1" smtClean="0"/>
              <a:t>llamaba</a:t>
            </a:r>
            <a:r>
              <a:rPr lang="en-US" sz="6600" dirty="0" smtClean="0"/>
              <a:t> </a:t>
            </a:r>
            <a:r>
              <a:rPr lang="en-US" sz="6600" dirty="0" err="1" smtClean="0"/>
              <a:t>Dulcinea</a:t>
            </a:r>
            <a:r>
              <a:rPr lang="en-US" sz="6600" dirty="0" smtClean="0"/>
              <a:t>?</a:t>
            </a:r>
            <a:endParaRPr lang="en-US" sz="6600" dirty="0"/>
          </a:p>
        </p:txBody>
      </p:sp>
      <p:pic>
        <p:nvPicPr>
          <p:cNvPr id="2" name="Picture 1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185194"/>
            <a:ext cx="1099432" cy="74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506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33694"/>
            <a:ext cx="9144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En la </a:t>
            </a:r>
            <a:r>
              <a:rPr lang="en-US" sz="6600" dirty="0" err="1" smtClean="0"/>
              <a:t>opinión</a:t>
            </a:r>
            <a:r>
              <a:rPr lang="en-US" sz="6600" dirty="0" smtClean="0"/>
              <a:t> de DQ, ¿</a:t>
            </a:r>
            <a:r>
              <a:rPr lang="en-US" sz="6600" dirty="0" err="1" smtClean="0"/>
              <a:t>qué</a:t>
            </a:r>
            <a:r>
              <a:rPr lang="en-US" sz="6600" dirty="0" smtClean="0"/>
              <a:t> </a:t>
            </a:r>
            <a:r>
              <a:rPr lang="en-US" sz="6600" dirty="0" err="1" smtClean="0"/>
              <a:t>olor</a:t>
            </a:r>
            <a:r>
              <a:rPr lang="en-US" sz="6600" dirty="0" smtClean="0"/>
              <a:t> </a:t>
            </a:r>
            <a:r>
              <a:rPr lang="en-US" sz="6600" dirty="0" err="1" smtClean="0"/>
              <a:t>tenía</a:t>
            </a:r>
            <a:r>
              <a:rPr lang="en-US" sz="6600" dirty="0" smtClean="0"/>
              <a:t> la </a:t>
            </a:r>
            <a:r>
              <a:rPr lang="en-US" sz="6600" dirty="0" err="1" smtClean="0"/>
              <a:t>que</a:t>
            </a:r>
            <a:r>
              <a:rPr lang="en-US" sz="6600" dirty="0" smtClean="0"/>
              <a:t> Sancho </a:t>
            </a:r>
            <a:r>
              <a:rPr lang="en-US" sz="6600" dirty="0" err="1" smtClean="0"/>
              <a:t>llamaba</a:t>
            </a:r>
            <a:r>
              <a:rPr lang="en-US" sz="6600" dirty="0" smtClean="0"/>
              <a:t> </a:t>
            </a:r>
            <a:r>
              <a:rPr lang="en-US" sz="6600" dirty="0" err="1" smtClean="0"/>
              <a:t>Dulcinea</a:t>
            </a:r>
            <a:r>
              <a:rPr lang="en-US" sz="6600" dirty="0" smtClean="0"/>
              <a:t>?</a:t>
            </a:r>
            <a:endParaRPr lang="en-US" sz="6600" dirty="0"/>
          </a:p>
        </p:txBody>
      </p:sp>
      <p:pic>
        <p:nvPicPr>
          <p:cNvPr id="2" name="Picture 1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3363635"/>
            <a:ext cx="1099432" cy="7484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86339" y="4324963"/>
            <a:ext cx="71681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atin typeface="Apple Chancery"/>
                <a:cs typeface="Apple Chancery"/>
              </a:rPr>
              <a:t>Tenía</a:t>
            </a:r>
            <a:r>
              <a:rPr lang="en-US" sz="5400" dirty="0" smtClean="0">
                <a:latin typeface="Apple Chancery"/>
                <a:cs typeface="Apple Chancery"/>
              </a:rPr>
              <a:t> el </a:t>
            </a:r>
            <a:r>
              <a:rPr lang="en-US" sz="5400" dirty="0" err="1" smtClean="0">
                <a:latin typeface="Apple Chancery"/>
                <a:cs typeface="Apple Chancery"/>
              </a:rPr>
              <a:t>olor</a:t>
            </a:r>
            <a:r>
              <a:rPr lang="en-US" sz="5400" dirty="0" smtClean="0">
                <a:latin typeface="Apple Chancery"/>
                <a:cs typeface="Apple Chancery"/>
              </a:rPr>
              <a:t> a </a:t>
            </a:r>
            <a:r>
              <a:rPr lang="en-US" sz="5400" dirty="0" err="1" smtClean="0">
                <a:latin typeface="Apple Chancery"/>
                <a:cs typeface="Apple Chancery"/>
              </a:rPr>
              <a:t>ajos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crudos</a:t>
            </a:r>
            <a:r>
              <a:rPr lang="en-US" sz="5400" dirty="0" smtClean="0">
                <a:latin typeface="Apple Chancery"/>
                <a:cs typeface="Apple Chancery"/>
              </a:rPr>
              <a:t> .</a:t>
            </a:r>
            <a:endParaRPr lang="en-US" sz="5400" dirty="0">
              <a:latin typeface="Apple Chancery"/>
              <a:cs typeface="Apple Chancery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79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185194"/>
            <a:ext cx="1099432" cy="7484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1140" y="165551"/>
            <a:ext cx="885577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¿</a:t>
            </a:r>
            <a:r>
              <a:rPr lang="en-US" sz="6600" dirty="0" err="1" smtClean="0"/>
              <a:t>Cómo</a:t>
            </a:r>
            <a:r>
              <a:rPr lang="en-US" sz="6600" dirty="0" smtClean="0"/>
              <a:t> </a:t>
            </a:r>
            <a:r>
              <a:rPr lang="en-US" sz="6600" dirty="0" err="1" smtClean="0"/>
              <a:t>explicó</a:t>
            </a:r>
            <a:r>
              <a:rPr lang="en-US" sz="6600" dirty="0" smtClean="0"/>
              <a:t> DQ la </a:t>
            </a:r>
            <a:r>
              <a:rPr lang="en-US" sz="6600" dirty="0" err="1" smtClean="0"/>
              <a:t>diferencia</a:t>
            </a:r>
            <a:r>
              <a:rPr lang="en-US" sz="6600" dirty="0" smtClean="0"/>
              <a:t> en la </a:t>
            </a:r>
            <a:r>
              <a:rPr lang="en-US" sz="6600" dirty="0" err="1" smtClean="0"/>
              <a:t>opinión</a:t>
            </a:r>
            <a:r>
              <a:rPr lang="en-US" sz="6600" dirty="0" smtClean="0"/>
              <a:t> de Sancho y la de DQ?</a:t>
            </a:r>
            <a:endParaRPr lang="en-US" sz="6600" dirty="0"/>
          </a:p>
        </p:txBody>
      </p:sp>
      <p:sp>
        <p:nvSpPr>
          <p:cNvPr id="5" name="TextBox 4"/>
          <p:cNvSpPr txBox="1"/>
          <p:nvPr/>
        </p:nvSpPr>
        <p:spPr>
          <a:xfrm>
            <a:off x="2258812" y="4123365"/>
            <a:ext cx="543042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pple Chancery"/>
                <a:cs typeface="Apple Chancery"/>
              </a:rPr>
              <a:t>Los </a:t>
            </a:r>
            <a:r>
              <a:rPr lang="en-US" sz="4400" dirty="0" err="1" smtClean="0">
                <a:latin typeface="Apple Chancery"/>
                <a:cs typeface="Apple Chancery"/>
              </a:rPr>
              <a:t>encantadores</a:t>
            </a:r>
            <a:r>
              <a:rPr lang="en-US" sz="4400" dirty="0" smtClean="0">
                <a:latin typeface="Apple Chancery"/>
                <a:cs typeface="Apple Chancery"/>
              </a:rPr>
              <a:t> la </a:t>
            </a:r>
            <a:r>
              <a:rPr lang="en-US" sz="4400" dirty="0" err="1" smtClean="0">
                <a:latin typeface="Apple Chancery"/>
                <a:cs typeface="Apple Chancery"/>
              </a:rPr>
              <a:t>transformaron</a:t>
            </a:r>
            <a:r>
              <a:rPr lang="en-US" sz="4400" dirty="0" smtClean="0">
                <a:latin typeface="Apple Chancery"/>
                <a:cs typeface="Apple Chancery"/>
              </a:rPr>
              <a:t> en </a:t>
            </a:r>
            <a:r>
              <a:rPr lang="en-US" sz="4400" dirty="0" err="1" smtClean="0">
                <a:latin typeface="Apple Chancery"/>
                <a:cs typeface="Apple Chancery"/>
              </a:rPr>
              <a:t>una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aldeana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baja</a:t>
            </a:r>
            <a:r>
              <a:rPr lang="en-US" sz="4400" dirty="0" smtClean="0">
                <a:latin typeface="Apple Chancery"/>
                <a:cs typeface="Apple Chancery"/>
              </a:rPr>
              <a:t> y </a:t>
            </a:r>
            <a:r>
              <a:rPr lang="en-US" sz="4400" dirty="0" err="1" smtClean="0">
                <a:latin typeface="Apple Chancery"/>
                <a:cs typeface="Apple Chancery"/>
              </a:rPr>
              <a:t>fea</a:t>
            </a:r>
            <a:r>
              <a:rPr lang="en-US" sz="4400" dirty="0" smtClean="0">
                <a:latin typeface="Apple Chancery"/>
                <a:cs typeface="Apple Chancery"/>
              </a:rPr>
              <a:t>.</a:t>
            </a:r>
            <a:endParaRPr lang="en-US" sz="4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711559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18741" y="1119673"/>
            <a:ext cx="753575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Por</a:t>
            </a:r>
            <a:r>
              <a:rPr lang="en-US" sz="5400" dirty="0" smtClean="0"/>
              <a:t> </a:t>
            </a:r>
            <a:r>
              <a:rPr lang="en-US" sz="5400" dirty="0" err="1" smtClean="0"/>
              <a:t>qué</a:t>
            </a:r>
            <a:r>
              <a:rPr lang="en-US" sz="5400" dirty="0" smtClean="0"/>
              <a:t> los hombres de la </a:t>
            </a:r>
            <a:r>
              <a:rPr lang="en-US" sz="5400" dirty="0" err="1" smtClean="0"/>
              <a:t>venta</a:t>
            </a:r>
            <a:r>
              <a:rPr lang="en-US" sz="5400" dirty="0" smtClean="0"/>
              <a:t> </a:t>
            </a:r>
            <a:r>
              <a:rPr lang="en-US" sz="5400" dirty="0" err="1" smtClean="0"/>
              <a:t>decidieron</a:t>
            </a:r>
            <a:r>
              <a:rPr lang="en-US" sz="5400" dirty="0" smtClean="0"/>
              <a:t> </a:t>
            </a:r>
            <a:r>
              <a:rPr lang="en-US" sz="5400" dirty="0" err="1" smtClean="0"/>
              <a:t>maltratar</a:t>
            </a:r>
            <a:r>
              <a:rPr lang="en-US" sz="5400" dirty="0" smtClean="0"/>
              <a:t> a Sancho?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673440" y="4161175"/>
            <a:ext cx="5213208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pple Chancery"/>
                <a:cs typeface="Apple Chancery"/>
              </a:rPr>
              <a:t>Sancho no </a:t>
            </a:r>
            <a:r>
              <a:rPr lang="en-US" sz="3600" dirty="0" err="1" smtClean="0">
                <a:latin typeface="Apple Chancery"/>
                <a:cs typeface="Apple Chancery"/>
              </a:rPr>
              <a:t>quiso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pagar</a:t>
            </a:r>
            <a:r>
              <a:rPr lang="en-US" sz="3600" dirty="0" smtClean="0">
                <a:latin typeface="Apple Chancery"/>
                <a:cs typeface="Apple Chancery"/>
              </a:rPr>
              <a:t> y </a:t>
            </a:r>
            <a:r>
              <a:rPr lang="en-US" sz="3600" dirty="0" err="1" smtClean="0">
                <a:latin typeface="Apple Chancery"/>
                <a:cs typeface="Apple Chancery"/>
              </a:rPr>
              <a:t>entonces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decidieron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entretenerse</a:t>
            </a:r>
            <a:r>
              <a:rPr lang="en-US" sz="3600" dirty="0" smtClean="0">
                <a:latin typeface="Apple Chancery"/>
                <a:cs typeface="Apple Chancery"/>
              </a:rPr>
              <a:t> con </a:t>
            </a:r>
            <a:r>
              <a:rPr lang="en-US" sz="3600" dirty="0" err="1" smtClean="0">
                <a:latin typeface="Apple Chancery"/>
                <a:cs typeface="Apple Chancery"/>
              </a:rPr>
              <a:t>él</a:t>
            </a:r>
            <a:r>
              <a:rPr lang="en-US" sz="3600" dirty="0" smtClean="0">
                <a:latin typeface="Apple Chancery"/>
                <a:cs typeface="Apple Chancery"/>
              </a:rPr>
              <a:t>.</a:t>
            </a:r>
            <a:endParaRPr lang="en-US" sz="36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454793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35704" y="869000"/>
            <a:ext cx="70344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Quién</a:t>
            </a:r>
            <a:r>
              <a:rPr lang="en-US" sz="5400" dirty="0" smtClean="0"/>
              <a:t> </a:t>
            </a:r>
            <a:r>
              <a:rPr lang="en-US" sz="5400" dirty="0" err="1" smtClean="0"/>
              <a:t>es</a:t>
            </a:r>
            <a:r>
              <a:rPr lang="en-US" sz="5400" dirty="0" smtClean="0"/>
              <a:t> </a:t>
            </a:r>
            <a:r>
              <a:rPr lang="en-US" sz="5400" dirty="0" err="1" smtClean="0"/>
              <a:t>Maritornes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489641" y="2022097"/>
            <a:ext cx="6466383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Apple Chancery"/>
                <a:cs typeface="Apple Chancery"/>
              </a:rPr>
              <a:t>Es</a:t>
            </a:r>
            <a:r>
              <a:rPr lang="en-US" sz="3600" dirty="0" smtClean="0">
                <a:latin typeface="Apple Chancery"/>
                <a:cs typeface="Apple Chancery"/>
              </a:rPr>
              <a:t> la </a:t>
            </a:r>
            <a:r>
              <a:rPr lang="en-US" sz="3600" dirty="0" err="1" smtClean="0">
                <a:latin typeface="Apple Chancery"/>
                <a:cs typeface="Apple Chancery"/>
              </a:rPr>
              <a:t>moza</a:t>
            </a:r>
            <a:r>
              <a:rPr lang="en-US" sz="3600" dirty="0" smtClean="0">
                <a:latin typeface="Apple Chancery"/>
                <a:cs typeface="Apple Chancery"/>
              </a:rPr>
              <a:t> de la </a:t>
            </a:r>
            <a:r>
              <a:rPr lang="en-US" sz="3600" dirty="0" err="1" smtClean="0">
                <a:latin typeface="Apple Chancery"/>
                <a:cs typeface="Apple Chancery"/>
              </a:rPr>
              <a:t>venta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ayuda</a:t>
            </a:r>
            <a:r>
              <a:rPr lang="en-US" sz="3600" dirty="0" smtClean="0">
                <a:latin typeface="Apple Chancery"/>
                <a:cs typeface="Apple Chancery"/>
              </a:rPr>
              <a:t> a </a:t>
            </a:r>
            <a:r>
              <a:rPr lang="en-US" sz="3600" dirty="0" err="1" smtClean="0">
                <a:latin typeface="Apple Chancery"/>
                <a:cs typeface="Apple Chancery"/>
              </a:rPr>
              <a:t>curar</a:t>
            </a:r>
            <a:r>
              <a:rPr lang="en-US" sz="3600" dirty="0" smtClean="0">
                <a:latin typeface="Apple Chancery"/>
                <a:cs typeface="Apple Chancery"/>
              </a:rPr>
              <a:t> a DQ  y a Sancho. DQ </a:t>
            </a:r>
            <a:r>
              <a:rPr lang="en-US" sz="3600" dirty="0" err="1" smtClean="0">
                <a:latin typeface="Apple Chancery"/>
                <a:cs typeface="Apple Chancery"/>
              </a:rPr>
              <a:t>trata</a:t>
            </a:r>
            <a:r>
              <a:rPr lang="en-US" sz="3600" dirty="0" smtClean="0">
                <a:latin typeface="Apple Chancery"/>
                <a:cs typeface="Apple Chancery"/>
              </a:rPr>
              <a:t> de </a:t>
            </a:r>
            <a:r>
              <a:rPr lang="en-US" sz="3600" dirty="0" err="1" smtClean="0">
                <a:latin typeface="Apple Chancery"/>
                <a:cs typeface="Apple Chancery"/>
              </a:rPr>
              <a:t>detenerla</a:t>
            </a:r>
            <a:r>
              <a:rPr lang="en-US" sz="3600" dirty="0" smtClean="0">
                <a:latin typeface="Apple Chancery"/>
                <a:cs typeface="Apple Chancery"/>
              </a:rPr>
              <a:t> en la </a:t>
            </a:r>
            <a:r>
              <a:rPr lang="en-US" sz="3600" dirty="0" err="1" smtClean="0">
                <a:latin typeface="Apple Chancery"/>
                <a:cs typeface="Apple Chancery"/>
              </a:rPr>
              <a:t>obscuridad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pensando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ella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es</a:t>
            </a:r>
            <a:r>
              <a:rPr lang="en-US" sz="3600" dirty="0" smtClean="0">
                <a:latin typeface="Apple Chancery"/>
                <a:cs typeface="Apple Chancery"/>
              </a:rPr>
              <a:t> la </a:t>
            </a:r>
            <a:r>
              <a:rPr lang="en-US" sz="3600" dirty="0" err="1" smtClean="0">
                <a:latin typeface="Apple Chancery"/>
                <a:cs typeface="Apple Chancery"/>
              </a:rPr>
              <a:t>hija</a:t>
            </a:r>
            <a:r>
              <a:rPr lang="en-US" sz="3600" dirty="0" smtClean="0">
                <a:latin typeface="Apple Chancery"/>
                <a:cs typeface="Apple Chancery"/>
              </a:rPr>
              <a:t> del </a:t>
            </a:r>
            <a:r>
              <a:rPr lang="en-US" sz="3600" dirty="0" err="1" smtClean="0">
                <a:latin typeface="Apple Chancery"/>
                <a:cs typeface="Apple Chancery"/>
              </a:rPr>
              <a:t>señor</a:t>
            </a:r>
            <a:r>
              <a:rPr lang="en-US" sz="3600" dirty="0" smtClean="0">
                <a:latin typeface="Apple Chancery"/>
                <a:cs typeface="Apple Chancery"/>
              </a:rPr>
              <a:t> del </a:t>
            </a:r>
            <a:r>
              <a:rPr lang="en-US" sz="3600" dirty="0" err="1" smtClean="0">
                <a:latin typeface="Apple Chancery"/>
                <a:cs typeface="Apple Chancery"/>
              </a:rPr>
              <a:t>castillo</a:t>
            </a:r>
            <a:r>
              <a:rPr lang="en-US" sz="3600" dirty="0" smtClean="0">
                <a:latin typeface="Apple Chancery"/>
                <a:cs typeface="Apple Chancery"/>
              </a:rPr>
              <a:t> y </a:t>
            </a:r>
            <a:r>
              <a:rPr lang="en-US" sz="3600" dirty="0" err="1" smtClean="0">
                <a:latin typeface="Apple Chancery"/>
                <a:cs typeface="Apple Chancery"/>
              </a:rPr>
              <a:t>está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enamorada</a:t>
            </a:r>
            <a:r>
              <a:rPr lang="en-US" sz="3600" dirty="0" smtClean="0">
                <a:latin typeface="Apple Chancery"/>
                <a:cs typeface="Apple Chancery"/>
              </a:rPr>
              <a:t> de </a:t>
            </a:r>
            <a:r>
              <a:rPr lang="en-US" sz="3600" dirty="0" err="1" smtClean="0">
                <a:latin typeface="Apple Chancery"/>
                <a:cs typeface="Apple Chancery"/>
              </a:rPr>
              <a:t>él</a:t>
            </a:r>
            <a:r>
              <a:rPr lang="en-US" sz="3600" dirty="0" smtClean="0">
                <a:latin typeface="Apple Chancery"/>
                <a:cs typeface="Apple Chancery"/>
              </a:rPr>
              <a:t>. </a:t>
            </a:r>
            <a:r>
              <a:rPr lang="en-US" sz="3600" dirty="0" err="1" smtClean="0">
                <a:latin typeface="Apple Chancery"/>
                <a:cs typeface="Apple Chancery"/>
              </a:rPr>
              <a:t>Luego</a:t>
            </a:r>
            <a:r>
              <a:rPr lang="en-US" sz="3600" dirty="0" smtClean="0">
                <a:latin typeface="Apple Chancery"/>
                <a:cs typeface="Apple Chancery"/>
              </a:rPr>
              <a:t> le da </a:t>
            </a:r>
            <a:r>
              <a:rPr lang="en-US" sz="3600" dirty="0" err="1" smtClean="0">
                <a:latin typeface="Apple Chancery"/>
                <a:cs typeface="Apple Chancery"/>
              </a:rPr>
              <a:t>agua</a:t>
            </a:r>
            <a:r>
              <a:rPr lang="en-US" sz="3600" dirty="0" smtClean="0">
                <a:latin typeface="Apple Chancery"/>
                <a:cs typeface="Apple Chancery"/>
              </a:rPr>
              <a:t>  a Sancho y le </a:t>
            </a:r>
            <a:r>
              <a:rPr lang="en-US" sz="3600" dirty="0" err="1" smtClean="0">
                <a:latin typeface="Apple Chancery"/>
                <a:cs typeface="Apple Chancery"/>
              </a:rPr>
              <a:t>compra</a:t>
            </a:r>
            <a:r>
              <a:rPr lang="en-US" sz="3600" dirty="0" smtClean="0">
                <a:latin typeface="Apple Chancery"/>
                <a:cs typeface="Apple Chancery"/>
              </a:rPr>
              <a:t> vino. </a:t>
            </a:r>
            <a:r>
              <a:rPr lang="en-US" sz="3600" dirty="0" err="1" smtClean="0">
                <a:latin typeface="Apple Chancery"/>
                <a:cs typeface="Apple Chancery"/>
              </a:rPr>
              <a:t>Es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muy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compasiva</a:t>
            </a:r>
            <a:r>
              <a:rPr lang="en-US" sz="3600" dirty="0" smtClean="0">
                <a:latin typeface="Apple Chancery"/>
                <a:cs typeface="Apple Chancery"/>
              </a:rPr>
              <a:t>.</a:t>
            </a:r>
            <a:endParaRPr lang="en-US" sz="36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873418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6963" y="635039"/>
            <a:ext cx="89226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¿</a:t>
            </a:r>
            <a:r>
              <a:rPr lang="en-US" sz="4800" dirty="0" err="1" smtClean="0"/>
              <a:t>Qué</a:t>
            </a:r>
            <a:r>
              <a:rPr lang="en-US" sz="4800" dirty="0" smtClean="0"/>
              <a:t> </a:t>
            </a:r>
            <a:r>
              <a:rPr lang="en-US" sz="4800" dirty="0" err="1" smtClean="0"/>
              <a:t>interpretación</a:t>
            </a:r>
            <a:r>
              <a:rPr lang="en-US" sz="4800" dirty="0" smtClean="0"/>
              <a:t> </a:t>
            </a:r>
            <a:r>
              <a:rPr lang="en-US" sz="4800" dirty="0" err="1" smtClean="0"/>
              <a:t>tiene</a:t>
            </a:r>
            <a:r>
              <a:rPr lang="en-US" sz="4800" dirty="0" smtClean="0"/>
              <a:t> DQ de </a:t>
            </a:r>
            <a:r>
              <a:rPr lang="en-US" sz="4800" dirty="0" err="1" smtClean="0"/>
              <a:t>Maritornes</a:t>
            </a:r>
            <a:r>
              <a:rPr lang="en-US" sz="4800" dirty="0" smtClean="0"/>
              <a:t>?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456223" y="2900786"/>
            <a:ext cx="58815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Apple Chancery"/>
                <a:cs typeface="Apple Chancery"/>
              </a:rPr>
              <a:t>Es</a:t>
            </a:r>
            <a:r>
              <a:rPr lang="en-US" sz="4400" dirty="0" smtClean="0">
                <a:latin typeface="Apple Chancery"/>
                <a:cs typeface="Apple Chancery"/>
              </a:rPr>
              <a:t> la </a:t>
            </a:r>
            <a:r>
              <a:rPr lang="en-US" sz="4400" dirty="0" err="1" smtClean="0">
                <a:latin typeface="Apple Chancery"/>
                <a:cs typeface="Apple Chancery"/>
              </a:rPr>
              <a:t>hija</a:t>
            </a:r>
            <a:r>
              <a:rPr lang="en-US" sz="4400" dirty="0" smtClean="0">
                <a:latin typeface="Apple Chancery"/>
                <a:cs typeface="Apple Chancery"/>
              </a:rPr>
              <a:t> del </a:t>
            </a:r>
            <a:r>
              <a:rPr lang="en-US" sz="4400" dirty="0" err="1" smtClean="0">
                <a:latin typeface="Apple Chancery"/>
                <a:cs typeface="Apple Chancery"/>
              </a:rPr>
              <a:t>señor</a:t>
            </a:r>
            <a:r>
              <a:rPr lang="en-US" sz="4400" dirty="0" smtClean="0">
                <a:latin typeface="Apple Chancery"/>
                <a:cs typeface="Apple Chancery"/>
              </a:rPr>
              <a:t> del </a:t>
            </a:r>
            <a:r>
              <a:rPr lang="en-US" sz="4400" dirty="0" err="1" smtClean="0">
                <a:latin typeface="Apple Chancery"/>
                <a:cs typeface="Apple Chancery"/>
              </a:rPr>
              <a:t>castillo</a:t>
            </a:r>
            <a:r>
              <a:rPr lang="en-US" sz="4400" dirty="0" smtClean="0">
                <a:latin typeface="Apple Chancery"/>
                <a:cs typeface="Apple Chancery"/>
              </a:rPr>
              <a:t> y </a:t>
            </a:r>
            <a:r>
              <a:rPr lang="en-US" sz="4400" dirty="0" err="1" smtClean="0">
                <a:latin typeface="Apple Chancery"/>
                <a:cs typeface="Apple Chancery"/>
              </a:rPr>
              <a:t>está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enamorada</a:t>
            </a:r>
            <a:r>
              <a:rPr lang="en-US" sz="4400" dirty="0" smtClean="0">
                <a:latin typeface="Apple Chancery"/>
                <a:cs typeface="Apple Chancery"/>
              </a:rPr>
              <a:t> de </a:t>
            </a:r>
            <a:r>
              <a:rPr lang="en-US" sz="4400" dirty="0" err="1" smtClean="0">
                <a:latin typeface="Apple Chancery"/>
                <a:cs typeface="Apple Chancery"/>
              </a:rPr>
              <a:t>él</a:t>
            </a:r>
            <a:r>
              <a:rPr lang="en-US" sz="4400" dirty="0" smtClean="0">
                <a:latin typeface="Apple Chancery"/>
                <a:cs typeface="Apple Chancery"/>
              </a:rPr>
              <a:t>.</a:t>
            </a:r>
            <a:endParaRPr lang="en-US" sz="4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416872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51905" y="835577"/>
            <a:ext cx="780310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¿</a:t>
            </a:r>
            <a:r>
              <a:rPr lang="en-US" sz="6600" dirty="0" err="1" smtClean="0"/>
              <a:t>Por</a:t>
            </a:r>
            <a:r>
              <a:rPr lang="en-US" sz="6600" dirty="0" smtClean="0"/>
              <a:t> </a:t>
            </a:r>
            <a:r>
              <a:rPr lang="en-US" sz="6600" dirty="0" err="1" smtClean="0"/>
              <a:t>qué</a:t>
            </a:r>
            <a:r>
              <a:rPr lang="en-US" sz="6600" dirty="0" smtClean="0"/>
              <a:t> </a:t>
            </a:r>
            <a:r>
              <a:rPr lang="en-US" sz="6600" dirty="0" err="1" smtClean="0"/>
              <a:t>dejaron</a:t>
            </a:r>
            <a:r>
              <a:rPr lang="en-US" sz="6600" dirty="0" smtClean="0"/>
              <a:t> de </a:t>
            </a:r>
            <a:r>
              <a:rPr lang="en-US" sz="6600" dirty="0" err="1" smtClean="0"/>
              <a:t>levantar</a:t>
            </a:r>
            <a:r>
              <a:rPr lang="en-US" sz="6600" dirty="0" smtClean="0"/>
              <a:t> a Sancho?</a:t>
            </a:r>
            <a:endParaRPr lang="en-US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2756985" y="3709963"/>
            <a:ext cx="539700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latin typeface="Apple Chancery"/>
                <a:cs typeface="Apple Chancery"/>
              </a:rPr>
              <a:t>Se </a:t>
            </a:r>
            <a:r>
              <a:rPr lang="en-US" sz="6600" dirty="0" err="1" smtClean="0">
                <a:latin typeface="Apple Chancery"/>
                <a:cs typeface="Apple Chancery"/>
              </a:rPr>
              <a:t>cansaron</a:t>
            </a:r>
            <a:r>
              <a:rPr lang="en-US" sz="6600" dirty="0" smtClean="0">
                <a:latin typeface="Apple Chancery"/>
                <a:cs typeface="Apple Chancery"/>
              </a:rPr>
              <a:t>.</a:t>
            </a:r>
            <a:endParaRPr lang="en-US" sz="66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76706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069" y="233962"/>
            <a:ext cx="766943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¿</a:t>
            </a:r>
            <a:r>
              <a:rPr lang="en-US" sz="6000" dirty="0" err="1" smtClean="0"/>
              <a:t>Cómo</a:t>
            </a:r>
            <a:r>
              <a:rPr lang="en-US" sz="6000" dirty="0" smtClean="0"/>
              <a:t> </a:t>
            </a:r>
            <a:r>
              <a:rPr lang="en-US" sz="6000" dirty="0" err="1" smtClean="0"/>
              <a:t>explicó</a:t>
            </a:r>
            <a:r>
              <a:rPr lang="en-US" sz="6000" dirty="0" smtClean="0"/>
              <a:t> DQ </a:t>
            </a:r>
            <a:r>
              <a:rPr lang="en-US" sz="6000" dirty="0" err="1" smtClean="0"/>
              <a:t>que</a:t>
            </a:r>
            <a:r>
              <a:rPr lang="en-US" sz="6000" dirty="0" smtClean="0"/>
              <a:t> no </a:t>
            </a:r>
            <a:r>
              <a:rPr lang="en-US" sz="6000" dirty="0" err="1" smtClean="0"/>
              <a:t>pudo</a:t>
            </a:r>
            <a:r>
              <a:rPr lang="en-US" sz="6000" dirty="0" smtClean="0"/>
              <a:t> </a:t>
            </a:r>
            <a:r>
              <a:rPr lang="en-US" sz="6000" dirty="0" err="1" smtClean="0"/>
              <a:t>subir</a:t>
            </a:r>
            <a:r>
              <a:rPr lang="en-US" sz="6000" dirty="0" smtClean="0"/>
              <a:t> </a:t>
            </a:r>
            <a:r>
              <a:rPr lang="en-US" sz="6000" dirty="0" err="1" smtClean="0"/>
              <a:t>las</a:t>
            </a:r>
            <a:r>
              <a:rPr lang="en-US" sz="6000" dirty="0" smtClean="0"/>
              <a:t> </a:t>
            </a:r>
            <a:r>
              <a:rPr lang="en-US" sz="6000" dirty="0" err="1" smtClean="0"/>
              <a:t>paredes</a:t>
            </a:r>
            <a:r>
              <a:rPr lang="en-US" sz="6000" dirty="0" smtClean="0"/>
              <a:t> </a:t>
            </a:r>
            <a:r>
              <a:rPr lang="en-US" sz="6000" dirty="0" err="1" smtClean="0"/>
              <a:t>para</a:t>
            </a:r>
            <a:r>
              <a:rPr lang="en-US" sz="6000" dirty="0" smtClean="0"/>
              <a:t> </a:t>
            </a:r>
            <a:r>
              <a:rPr lang="en-US" sz="6000" dirty="0" err="1" smtClean="0"/>
              <a:t>ayudar</a:t>
            </a:r>
            <a:r>
              <a:rPr lang="en-US" sz="6000" dirty="0" smtClean="0"/>
              <a:t> a Sancho?</a:t>
            </a:r>
            <a:endParaRPr lang="en-US" sz="60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89641" y="4608945"/>
            <a:ext cx="62157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Apple Chancery"/>
                <a:cs typeface="Apple Chancery"/>
              </a:rPr>
              <a:t>Es</a:t>
            </a:r>
            <a:r>
              <a:rPr lang="en-US" sz="4800" dirty="0" smtClean="0">
                <a:latin typeface="Apple Chancery"/>
                <a:cs typeface="Apple Chancery"/>
              </a:rPr>
              <a:t> un </a:t>
            </a:r>
            <a:r>
              <a:rPr lang="en-US" sz="4800" dirty="0" err="1" smtClean="0">
                <a:latin typeface="Apple Chancery"/>
                <a:cs typeface="Apple Chancery"/>
              </a:rPr>
              <a:t>encantamiento</a:t>
            </a:r>
            <a:r>
              <a:rPr lang="en-US" sz="4800" dirty="0" smtClean="0">
                <a:latin typeface="Apple Chancery"/>
                <a:cs typeface="Apple Chancery"/>
              </a:rPr>
              <a:t>.</a:t>
            </a:r>
            <a:endParaRPr lang="en-US" sz="48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18585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83800" y="334231"/>
            <a:ext cx="86552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¿</a:t>
            </a:r>
            <a:r>
              <a:rPr lang="en-US" sz="6000" dirty="0" err="1" smtClean="0"/>
              <a:t>Cómo</a:t>
            </a:r>
            <a:r>
              <a:rPr lang="en-US" sz="6000" dirty="0" smtClean="0"/>
              <a:t> se llama el </a:t>
            </a:r>
            <a:r>
              <a:rPr lang="en-US" sz="6000" dirty="0" err="1" smtClean="0"/>
              <a:t>amor</a:t>
            </a:r>
            <a:r>
              <a:rPr lang="en-US" sz="6000" dirty="0" smtClean="0"/>
              <a:t> del caballero del Bosque?</a:t>
            </a:r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2840530" y="3860367"/>
            <a:ext cx="54638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Apple Chancery"/>
                <a:cs typeface="Apple Chancery"/>
              </a:rPr>
              <a:t>Casildea</a:t>
            </a:r>
            <a:r>
              <a:rPr lang="en-US" sz="4800" dirty="0" smtClean="0">
                <a:latin typeface="Apple Chancery"/>
                <a:cs typeface="Apple Chancery"/>
              </a:rPr>
              <a:t> de Vandalia</a:t>
            </a:r>
            <a:endParaRPr lang="en-US" sz="48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27817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627332"/>
              </p:ext>
            </p:extLst>
          </p:nvPr>
        </p:nvGraphicFramePr>
        <p:xfrm>
          <a:off x="165666" y="423314"/>
          <a:ext cx="8757438" cy="6055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9573"/>
                <a:gridCol w="1459573"/>
                <a:gridCol w="1459573"/>
                <a:gridCol w="1459573"/>
                <a:gridCol w="1459573"/>
                <a:gridCol w="1459573"/>
              </a:tblGrid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14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</a:t>
                      </a:r>
                    </a:p>
                    <a:p>
                      <a:pPr algn="ctr"/>
                      <a:r>
                        <a:rPr lang="en-US" sz="2400" dirty="0" smtClean="0"/>
                        <a:t>15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16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17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18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19</a:t>
                      </a:r>
                      <a:endParaRPr lang="en-US" sz="2400" dirty="0"/>
                    </a:p>
                  </a:txBody>
                  <a:tcPr/>
                </a:tc>
              </a:tr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3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4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5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6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7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</a:tr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8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9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0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1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2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3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</a:tr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4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5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6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7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8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9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</a:tr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0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1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5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2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3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4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</a:tr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5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4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1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6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7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8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>
            <a:hlinkClick r:id="rId29" action="ppaction://hlinksldjump"/>
          </p:cNvPr>
          <p:cNvSpPr txBox="1"/>
          <p:nvPr/>
        </p:nvSpPr>
        <p:spPr>
          <a:xfrm>
            <a:off x="2706858" y="6394852"/>
            <a:ext cx="3726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66CCFF"/>
                </a:solidFill>
              </a:rPr>
              <a:t>La </a:t>
            </a:r>
            <a:r>
              <a:rPr lang="en-US" sz="2800" dirty="0" err="1" smtClean="0">
                <a:solidFill>
                  <a:srgbClr val="66CCFF"/>
                </a:solidFill>
              </a:rPr>
              <a:t>pregunta</a:t>
            </a:r>
            <a:r>
              <a:rPr lang="en-US" sz="2800" dirty="0" smtClean="0">
                <a:solidFill>
                  <a:srgbClr val="66CCFF"/>
                </a:solidFill>
              </a:rPr>
              <a:t> final</a:t>
            </a:r>
            <a:endParaRPr lang="en-US" sz="2800" dirty="0">
              <a:solidFill>
                <a:srgbClr val="66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368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95815" y="235288"/>
            <a:ext cx="78198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Por</a:t>
            </a:r>
            <a:r>
              <a:rPr lang="en-US" sz="5400" dirty="0" smtClean="0"/>
              <a:t> </a:t>
            </a:r>
            <a:r>
              <a:rPr lang="en-US" sz="5400" dirty="0" err="1" smtClean="0"/>
              <a:t>qué</a:t>
            </a:r>
            <a:r>
              <a:rPr lang="en-US" sz="5400" dirty="0" smtClean="0"/>
              <a:t> DQ se </a:t>
            </a:r>
            <a:r>
              <a:rPr lang="en-US" sz="5400" dirty="0" err="1" smtClean="0"/>
              <a:t>sintió</a:t>
            </a:r>
            <a:r>
              <a:rPr lang="en-US" sz="5400" dirty="0" smtClean="0"/>
              <a:t> </a:t>
            </a:r>
            <a:r>
              <a:rPr lang="en-US" sz="5400" dirty="0" err="1" smtClean="0"/>
              <a:t>grandemente</a:t>
            </a:r>
            <a:r>
              <a:rPr lang="en-US" sz="5400" dirty="0" smtClean="0"/>
              <a:t> </a:t>
            </a:r>
            <a:r>
              <a:rPr lang="en-US" sz="5400" dirty="0" err="1" smtClean="0"/>
              <a:t>insultado</a:t>
            </a:r>
            <a:r>
              <a:rPr lang="en-US" sz="5400" dirty="0" smtClean="0"/>
              <a:t> al </a:t>
            </a:r>
            <a:r>
              <a:rPr lang="en-US" sz="5400" dirty="0" err="1" smtClean="0"/>
              <a:t>oír</a:t>
            </a:r>
            <a:r>
              <a:rPr lang="en-US" sz="5400" dirty="0" smtClean="0"/>
              <a:t> </a:t>
            </a:r>
            <a:r>
              <a:rPr lang="en-US" sz="5400" dirty="0" err="1" smtClean="0"/>
              <a:t>las</a:t>
            </a:r>
            <a:r>
              <a:rPr lang="en-US" sz="5400" dirty="0" smtClean="0"/>
              <a:t> </a:t>
            </a:r>
            <a:r>
              <a:rPr lang="en-US" sz="5400" dirty="0" err="1" smtClean="0"/>
              <a:t>palabras</a:t>
            </a:r>
            <a:r>
              <a:rPr lang="en-US" sz="5400" dirty="0" smtClean="0"/>
              <a:t> del caballero del Bosque?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483446" y="3715146"/>
            <a:ext cx="5747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pple Chancery"/>
                <a:cs typeface="Apple Chancery"/>
              </a:rPr>
              <a:t>El caballero del Bosque le </a:t>
            </a:r>
            <a:r>
              <a:rPr lang="en-US" sz="3600" dirty="0" err="1" smtClean="0">
                <a:latin typeface="Apple Chancery"/>
                <a:cs typeface="Apple Chancery"/>
              </a:rPr>
              <a:t>dijo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había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vencido</a:t>
            </a:r>
            <a:r>
              <a:rPr lang="en-US" sz="3600" dirty="0" smtClean="0">
                <a:latin typeface="Apple Chancery"/>
                <a:cs typeface="Apple Chancery"/>
              </a:rPr>
              <a:t> a DQ y le </a:t>
            </a:r>
            <a:r>
              <a:rPr lang="en-US" sz="3600" dirty="0" err="1" smtClean="0">
                <a:latin typeface="Apple Chancery"/>
                <a:cs typeface="Apple Chancery"/>
              </a:rPr>
              <a:t>había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hecho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confesar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su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dama</a:t>
            </a:r>
            <a:r>
              <a:rPr lang="en-US" sz="3600" dirty="0" smtClean="0">
                <a:latin typeface="Apple Chancery"/>
                <a:cs typeface="Apple Chancery"/>
              </a:rPr>
              <a:t> era </a:t>
            </a:r>
            <a:r>
              <a:rPr lang="en-US" sz="3600" dirty="0" err="1" smtClean="0">
                <a:latin typeface="Apple Chancery"/>
                <a:cs typeface="Apple Chancery"/>
              </a:rPr>
              <a:t>más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hermosa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Dulcinea</a:t>
            </a:r>
            <a:r>
              <a:rPr lang="en-US" sz="3600" dirty="0" smtClean="0">
                <a:latin typeface="Apple Chancery"/>
                <a:cs typeface="Apple Chancery"/>
              </a:rPr>
              <a:t>.</a:t>
            </a:r>
            <a:endParaRPr lang="en-US" sz="36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94005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67344" y="735308"/>
            <a:ext cx="847146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¿</a:t>
            </a:r>
            <a:r>
              <a:rPr lang="en-US" sz="6600" dirty="0" err="1" smtClean="0"/>
              <a:t>Por</a:t>
            </a:r>
            <a:r>
              <a:rPr lang="en-US" sz="6600" dirty="0" smtClean="0"/>
              <a:t> </a:t>
            </a:r>
            <a:r>
              <a:rPr lang="en-US" sz="6600" dirty="0" err="1" smtClean="0"/>
              <a:t>qué</a:t>
            </a:r>
            <a:r>
              <a:rPr lang="en-US" sz="6600" dirty="0" smtClean="0"/>
              <a:t> el caballero del Bosque decide </a:t>
            </a:r>
            <a:r>
              <a:rPr lang="en-US" sz="6600" dirty="0" err="1" smtClean="0"/>
              <a:t>tener</a:t>
            </a:r>
            <a:r>
              <a:rPr lang="en-US" sz="6600" dirty="0" smtClean="0"/>
              <a:t> </a:t>
            </a:r>
            <a:r>
              <a:rPr lang="en-US" sz="6600" dirty="0" err="1" smtClean="0"/>
              <a:t>una</a:t>
            </a:r>
            <a:r>
              <a:rPr lang="en-US" sz="6600" dirty="0" smtClean="0"/>
              <a:t> </a:t>
            </a:r>
            <a:r>
              <a:rPr lang="en-US" sz="6600" dirty="0" err="1" smtClean="0"/>
              <a:t>batalla</a:t>
            </a:r>
            <a:r>
              <a:rPr lang="en-US" sz="6600" dirty="0" smtClean="0"/>
              <a:t> con DQ?</a:t>
            </a:r>
            <a:endParaRPr lang="en-US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2542098" y="4064751"/>
            <a:ext cx="6148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pple Chancery"/>
                <a:cs typeface="Apple Chancery"/>
              </a:rPr>
              <a:t>Le dice </a:t>
            </a:r>
            <a:r>
              <a:rPr lang="en-US" sz="4800" dirty="0" err="1" smtClean="0">
                <a:latin typeface="Apple Chancery"/>
                <a:cs typeface="Apple Chancery"/>
              </a:rPr>
              <a:t>que</a:t>
            </a:r>
            <a:r>
              <a:rPr lang="en-US" sz="4800" dirty="0" smtClean="0">
                <a:latin typeface="Apple Chancery"/>
                <a:cs typeface="Apple Chancery"/>
              </a:rPr>
              <a:t> ha </a:t>
            </a:r>
            <a:r>
              <a:rPr lang="en-US" sz="4800" dirty="0" err="1" smtClean="0">
                <a:latin typeface="Apple Chancery"/>
                <a:cs typeface="Apple Chancery"/>
              </a:rPr>
              <a:t>vencido</a:t>
            </a:r>
            <a:r>
              <a:rPr lang="en-US" sz="4800" dirty="0" smtClean="0">
                <a:latin typeface="Apple Chancery"/>
                <a:cs typeface="Apple Chancery"/>
              </a:rPr>
              <a:t> a DQ antes y </a:t>
            </a:r>
            <a:r>
              <a:rPr lang="en-US" sz="4800" dirty="0" err="1" smtClean="0">
                <a:latin typeface="Apple Chancery"/>
                <a:cs typeface="Apple Chancery"/>
              </a:rPr>
              <a:t>puede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hacerlo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otra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vez</a:t>
            </a:r>
            <a:r>
              <a:rPr lang="en-US" sz="4800" dirty="0" smtClean="0">
                <a:latin typeface="Apple Chancery"/>
                <a:cs typeface="Apple Chancery"/>
              </a:rPr>
              <a:t>.</a:t>
            </a:r>
            <a:endParaRPr lang="en-US" sz="48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186191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85577" y="401077"/>
            <a:ext cx="7318542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Cuál</a:t>
            </a:r>
            <a:r>
              <a:rPr lang="en-US" sz="5400" dirty="0" smtClean="0"/>
              <a:t> </a:t>
            </a:r>
            <a:r>
              <a:rPr lang="en-US" sz="5400" dirty="0" err="1" smtClean="0"/>
              <a:t>es</a:t>
            </a:r>
            <a:r>
              <a:rPr lang="en-US" sz="5400" dirty="0" smtClean="0"/>
              <a:t> la </a:t>
            </a:r>
            <a:r>
              <a:rPr lang="en-US" sz="5400" dirty="0" err="1" smtClean="0"/>
              <a:t>condición</a:t>
            </a:r>
            <a:r>
              <a:rPr lang="en-US" sz="5400" dirty="0" smtClean="0"/>
              <a:t> de la </a:t>
            </a:r>
            <a:r>
              <a:rPr lang="en-US" sz="5400" dirty="0" err="1" smtClean="0"/>
              <a:t>batalla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623313" y="3287208"/>
            <a:ext cx="551397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Apple Chancery"/>
                <a:cs typeface="Apple Chancery"/>
              </a:rPr>
              <a:t>El </a:t>
            </a:r>
            <a:r>
              <a:rPr lang="en-US" sz="4800" dirty="0" err="1" smtClean="0">
                <a:latin typeface="Apple Chancery"/>
                <a:cs typeface="Apple Chancery"/>
              </a:rPr>
              <a:t>vencido</a:t>
            </a:r>
            <a:r>
              <a:rPr lang="en-US" sz="4800" dirty="0" smtClean="0">
                <a:latin typeface="Apple Chancery"/>
                <a:cs typeface="Apple Chancery"/>
              </a:rPr>
              <a:t> ha de </a:t>
            </a:r>
            <a:r>
              <a:rPr lang="en-US" sz="4800" dirty="0" err="1" smtClean="0">
                <a:latin typeface="Apple Chancery"/>
                <a:cs typeface="Apple Chancery"/>
              </a:rPr>
              <a:t>quedar</a:t>
            </a:r>
            <a:r>
              <a:rPr lang="en-US" sz="4800" dirty="0" smtClean="0">
                <a:latin typeface="Apple Chancery"/>
                <a:cs typeface="Apple Chancery"/>
              </a:rPr>
              <a:t> a la </a:t>
            </a:r>
            <a:r>
              <a:rPr lang="en-US" sz="4800" dirty="0" err="1" smtClean="0">
                <a:latin typeface="Apple Chancery"/>
                <a:cs typeface="Apple Chancery"/>
              </a:rPr>
              <a:t>voluntad</a:t>
            </a:r>
            <a:r>
              <a:rPr lang="en-US" sz="4800" dirty="0" smtClean="0">
                <a:latin typeface="Apple Chancery"/>
                <a:cs typeface="Apple Chancery"/>
              </a:rPr>
              <a:t> (</a:t>
            </a:r>
            <a:r>
              <a:rPr lang="en-US" sz="4800" dirty="0" err="1" smtClean="0">
                <a:latin typeface="Apple Chancery"/>
                <a:cs typeface="Apple Chancery"/>
              </a:rPr>
              <a:t>disposición</a:t>
            </a:r>
            <a:r>
              <a:rPr lang="en-US" sz="4800" dirty="0" smtClean="0">
                <a:latin typeface="Apple Chancery"/>
                <a:cs typeface="Apple Chancery"/>
              </a:rPr>
              <a:t>) al </a:t>
            </a:r>
            <a:r>
              <a:rPr lang="en-US" sz="4800" dirty="0" err="1" smtClean="0">
                <a:latin typeface="Apple Chancery"/>
                <a:cs typeface="Apple Chancery"/>
              </a:rPr>
              <a:t>vencedor</a:t>
            </a:r>
            <a:r>
              <a:rPr lang="en-US" sz="4800" dirty="0" smtClean="0">
                <a:latin typeface="Apple Chancery"/>
                <a:cs typeface="Apple Chancery"/>
              </a:rPr>
              <a:t>.</a:t>
            </a:r>
            <a:endParaRPr lang="en-US" sz="48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263234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34688" y="852289"/>
            <a:ext cx="820411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Qué</a:t>
            </a:r>
            <a:r>
              <a:rPr lang="en-US" sz="5400" dirty="0" smtClean="0"/>
              <a:t> </a:t>
            </a:r>
            <a:r>
              <a:rPr lang="en-US" sz="5400" dirty="0" err="1" smtClean="0"/>
              <a:t>hacen</a:t>
            </a:r>
            <a:r>
              <a:rPr lang="en-US" sz="5400" dirty="0" smtClean="0"/>
              <a:t> los </a:t>
            </a:r>
            <a:r>
              <a:rPr lang="en-US" sz="5400" dirty="0" err="1" smtClean="0"/>
              <a:t>escuderos</a:t>
            </a:r>
            <a:r>
              <a:rPr lang="en-US" sz="5400" dirty="0" smtClean="0"/>
              <a:t> </a:t>
            </a:r>
            <a:r>
              <a:rPr lang="en-US" sz="5400" dirty="0" err="1" smtClean="0"/>
              <a:t>según</a:t>
            </a:r>
            <a:r>
              <a:rPr lang="en-US" sz="5400" dirty="0" smtClean="0"/>
              <a:t> el </a:t>
            </a:r>
            <a:r>
              <a:rPr lang="en-US" sz="5400" dirty="0" err="1" smtClean="0"/>
              <a:t>costumbre</a:t>
            </a:r>
            <a:r>
              <a:rPr lang="en-US" sz="5400" dirty="0" smtClean="0"/>
              <a:t> </a:t>
            </a:r>
            <a:r>
              <a:rPr lang="en-US" sz="5400" dirty="0" err="1" smtClean="0"/>
              <a:t>mientras</a:t>
            </a:r>
            <a:r>
              <a:rPr lang="en-US" sz="5400" dirty="0" smtClean="0"/>
              <a:t> los </a:t>
            </a:r>
            <a:r>
              <a:rPr lang="en-US" sz="5400" dirty="0" err="1" smtClean="0"/>
              <a:t>amos</a:t>
            </a:r>
            <a:r>
              <a:rPr lang="en-US" sz="5400" dirty="0" smtClean="0"/>
              <a:t> </a:t>
            </a:r>
            <a:r>
              <a:rPr lang="en-US" sz="5400" dirty="0" err="1" smtClean="0"/>
              <a:t>riñen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422805" y="4004172"/>
            <a:ext cx="5881568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latin typeface="Apple Chancery"/>
                <a:cs typeface="Apple Chancery"/>
              </a:rPr>
              <a:t>Los </a:t>
            </a:r>
            <a:r>
              <a:rPr lang="en-US" sz="5400" dirty="0" err="1" smtClean="0">
                <a:latin typeface="Apple Chancery"/>
                <a:cs typeface="Apple Chancery"/>
              </a:rPr>
              <a:t>escuderos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riñen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también</a:t>
            </a:r>
            <a:r>
              <a:rPr lang="en-US" sz="5400" dirty="0" smtClean="0">
                <a:latin typeface="Apple Chancery"/>
                <a:cs typeface="Apple Chancery"/>
              </a:rPr>
              <a:t>.</a:t>
            </a:r>
            <a:endParaRPr lang="en-US" sz="5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52207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52159" y="441732"/>
            <a:ext cx="76193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Cuál</a:t>
            </a:r>
            <a:r>
              <a:rPr lang="en-US" sz="5400" dirty="0" smtClean="0"/>
              <a:t> </a:t>
            </a:r>
            <a:r>
              <a:rPr lang="en-US" sz="5400" dirty="0" err="1" smtClean="0"/>
              <a:t>es</a:t>
            </a:r>
            <a:r>
              <a:rPr lang="en-US" sz="5400" dirty="0" smtClean="0"/>
              <a:t> el </a:t>
            </a:r>
            <a:r>
              <a:rPr lang="en-US" sz="5400" dirty="0" err="1" smtClean="0"/>
              <a:t>otro</a:t>
            </a:r>
            <a:r>
              <a:rPr lang="en-US" sz="5400" dirty="0" smtClean="0"/>
              <a:t> </a:t>
            </a:r>
            <a:r>
              <a:rPr lang="en-US" sz="5400" dirty="0" err="1" smtClean="0"/>
              <a:t>nombre</a:t>
            </a:r>
            <a:r>
              <a:rPr lang="en-US" sz="5400" dirty="0" smtClean="0"/>
              <a:t> del caballero del Bosque? ¿</a:t>
            </a:r>
            <a:r>
              <a:rPr lang="en-US" sz="5400" dirty="0" err="1" smtClean="0"/>
              <a:t>Por</a:t>
            </a:r>
            <a:r>
              <a:rPr lang="en-US" sz="5400" dirty="0" smtClean="0"/>
              <a:t> </a:t>
            </a:r>
            <a:r>
              <a:rPr lang="en-US" sz="5400" dirty="0" err="1" smtClean="0"/>
              <a:t>qué</a:t>
            </a:r>
            <a:r>
              <a:rPr lang="en-US" sz="5400" dirty="0" smtClean="0"/>
              <a:t> </a:t>
            </a:r>
            <a:r>
              <a:rPr lang="en-US" sz="5400" dirty="0" err="1" smtClean="0"/>
              <a:t>tiene</a:t>
            </a:r>
            <a:r>
              <a:rPr lang="en-US" sz="5400" dirty="0" smtClean="0"/>
              <a:t> </a:t>
            </a:r>
            <a:r>
              <a:rPr lang="en-US" sz="5400" dirty="0" err="1" smtClean="0"/>
              <a:t>ese</a:t>
            </a:r>
            <a:r>
              <a:rPr lang="en-US" sz="5400" dirty="0" smtClean="0"/>
              <a:t> </a:t>
            </a:r>
            <a:r>
              <a:rPr lang="en-US" sz="5400" dirty="0" err="1" smtClean="0"/>
              <a:t>nombre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506350" y="4155171"/>
            <a:ext cx="64031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pple Chancery"/>
                <a:cs typeface="Apple Chancery"/>
              </a:rPr>
              <a:t>El caballero de los </a:t>
            </a:r>
            <a:r>
              <a:rPr lang="en-US" sz="4400" dirty="0" err="1" smtClean="0">
                <a:latin typeface="Apple Chancery"/>
                <a:cs typeface="Apple Chancery"/>
              </a:rPr>
              <a:t>Espejos</a:t>
            </a:r>
            <a:r>
              <a:rPr lang="en-US" sz="4400" dirty="0" smtClean="0">
                <a:latin typeface="Apple Chancery"/>
                <a:cs typeface="Apple Chancery"/>
              </a:rPr>
              <a:t>. </a:t>
            </a:r>
            <a:r>
              <a:rPr lang="en-US" sz="4400" dirty="0" err="1" smtClean="0">
                <a:latin typeface="Apple Chancery"/>
                <a:cs typeface="Apple Chancery"/>
              </a:rPr>
              <a:t>Lleva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una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casaca</a:t>
            </a:r>
            <a:r>
              <a:rPr lang="en-US" sz="4400" dirty="0" smtClean="0">
                <a:latin typeface="Apple Chancery"/>
                <a:cs typeface="Apple Chancery"/>
              </a:rPr>
              <a:t> con </a:t>
            </a:r>
            <a:r>
              <a:rPr lang="en-US" sz="4400" dirty="0" err="1" smtClean="0">
                <a:latin typeface="Apple Chancery"/>
                <a:cs typeface="Apple Chancery"/>
              </a:rPr>
              <a:t>muchos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espejos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pequeños</a:t>
            </a:r>
            <a:r>
              <a:rPr lang="en-US" sz="4400" dirty="0" smtClean="0">
                <a:latin typeface="Apple Chancery"/>
                <a:cs typeface="Apple Chancery"/>
              </a:rPr>
              <a:t>.</a:t>
            </a:r>
            <a:endParaRPr lang="en-US" sz="4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660609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01271" y="333296"/>
            <a:ext cx="83210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Por</a:t>
            </a:r>
            <a:r>
              <a:rPr lang="en-US" sz="5400" dirty="0" smtClean="0"/>
              <a:t> </a:t>
            </a:r>
            <a:r>
              <a:rPr lang="en-US" sz="5400" dirty="0" err="1" smtClean="0"/>
              <a:t>qué</a:t>
            </a:r>
            <a:r>
              <a:rPr lang="en-US" sz="5400" dirty="0" smtClean="0"/>
              <a:t> </a:t>
            </a:r>
            <a:r>
              <a:rPr lang="en-US" sz="5400" dirty="0" err="1" smtClean="0"/>
              <a:t>decidió</a:t>
            </a:r>
            <a:r>
              <a:rPr lang="en-US" sz="5400" dirty="0" smtClean="0"/>
              <a:t> Sancho no </a:t>
            </a:r>
            <a:r>
              <a:rPr lang="en-US" sz="5400" dirty="0" err="1" smtClean="0"/>
              <a:t>reñir</a:t>
            </a:r>
            <a:r>
              <a:rPr lang="en-US" sz="5400" dirty="0" smtClean="0"/>
              <a:t> con el </a:t>
            </a:r>
            <a:r>
              <a:rPr lang="en-US" sz="5400" dirty="0" err="1" smtClean="0"/>
              <a:t>escudero</a:t>
            </a:r>
            <a:r>
              <a:rPr lang="en-US" sz="5400" dirty="0" smtClean="0"/>
              <a:t> del caballero del Bosque el </a:t>
            </a:r>
            <a:r>
              <a:rPr lang="en-US" sz="5400" dirty="0" err="1" smtClean="0"/>
              <a:t>día</a:t>
            </a:r>
            <a:r>
              <a:rPr lang="en-US" sz="5400" dirty="0" smtClean="0"/>
              <a:t> de la </a:t>
            </a:r>
            <a:r>
              <a:rPr lang="en-US" sz="5400" dirty="0" err="1" smtClean="0"/>
              <a:t>batalla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394546" y="4203251"/>
            <a:ext cx="60820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Apple Chancery"/>
                <a:cs typeface="Apple Chancery"/>
              </a:rPr>
              <a:t>Sancho </a:t>
            </a:r>
            <a:r>
              <a:rPr lang="en-US" sz="4800" dirty="0" err="1" smtClean="0">
                <a:latin typeface="Apple Chancery"/>
                <a:cs typeface="Apple Chancery"/>
              </a:rPr>
              <a:t>tenía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miedo</a:t>
            </a:r>
            <a:r>
              <a:rPr lang="en-US" sz="4800" dirty="0" smtClean="0">
                <a:latin typeface="Apple Chancery"/>
                <a:cs typeface="Apple Chancery"/>
              </a:rPr>
              <a:t> de la </a:t>
            </a:r>
            <a:r>
              <a:rPr lang="en-US" sz="4800" dirty="0" err="1" smtClean="0">
                <a:latin typeface="Apple Chancery"/>
                <a:cs typeface="Apple Chancery"/>
              </a:rPr>
              <a:t>nariz</a:t>
            </a:r>
            <a:r>
              <a:rPr lang="en-US" sz="4800" dirty="0" smtClean="0">
                <a:latin typeface="Apple Chancery"/>
                <a:cs typeface="Apple Chancery"/>
              </a:rPr>
              <a:t> del </a:t>
            </a:r>
            <a:r>
              <a:rPr lang="en-US" sz="4800" dirty="0" err="1" smtClean="0">
                <a:latin typeface="Apple Chancery"/>
                <a:cs typeface="Apple Chancery"/>
              </a:rPr>
              <a:t>escudero</a:t>
            </a:r>
            <a:r>
              <a:rPr lang="en-US" sz="4800" dirty="0" smtClean="0">
                <a:latin typeface="Apple Chancery"/>
                <a:cs typeface="Apple Chancery"/>
              </a:rPr>
              <a:t>.</a:t>
            </a:r>
            <a:endParaRPr lang="en-US" sz="48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73170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34434" y="768731"/>
            <a:ext cx="80704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Quién</a:t>
            </a:r>
            <a:r>
              <a:rPr lang="en-US" sz="5400" dirty="0"/>
              <a:t> </a:t>
            </a:r>
            <a:r>
              <a:rPr lang="en-US" sz="5400" dirty="0" err="1" smtClean="0"/>
              <a:t>es</a:t>
            </a:r>
            <a:r>
              <a:rPr lang="en-US" sz="5400" dirty="0" smtClean="0"/>
              <a:t> Tomé </a:t>
            </a:r>
            <a:r>
              <a:rPr lang="en-US" sz="5400" dirty="0" err="1" smtClean="0"/>
              <a:t>Cecial</a:t>
            </a:r>
            <a:r>
              <a:rPr lang="en-US" sz="5400" dirty="0" smtClean="0"/>
              <a:t>? 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450296" y="2690137"/>
            <a:ext cx="62157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Apple Chancery"/>
                <a:cs typeface="Apple Chancery"/>
              </a:rPr>
              <a:t>Es</a:t>
            </a:r>
            <a:r>
              <a:rPr lang="en-US" sz="4000" dirty="0" smtClean="0">
                <a:latin typeface="Apple Chancery"/>
                <a:cs typeface="Apple Chancery"/>
              </a:rPr>
              <a:t> el </a:t>
            </a:r>
            <a:r>
              <a:rPr lang="en-US" sz="4000" dirty="0" err="1" smtClean="0">
                <a:latin typeface="Apple Chancery"/>
                <a:cs typeface="Apple Chancery"/>
              </a:rPr>
              <a:t>escudero</a:t>
            </a:r>
            <a:r>
              <a:rPr lang="en-US" sz="4000" dirty="0" smtClean="0">
                <a:latin typeface="Apple Chancery"/>
                <a:cs typeface="Apple Chancery"/>
              </a:rPr>
              <a:t> del caballero del Bosque y </a:t>
            </a:r>
            <a:r>
              <a:rPr lang="en-US" sz="4000" dirty="0" err="1" smtClean="0">
                <a:latin typeface="Apple Chancery"/>
                <a:cs typeface="Apple Chancery"/>
              </a:rPr>
              <a:t>lleva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una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nariz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falsa</a:t>
            </a:r>
            <a:r>
              <a:rPr lang="en-US" sz="4000" dirty="0" smtClean="0">
                <a:latin typeface="Apple Chancery"/>
                <a:cs typeface="Apple Chancery"/>
              </a:rPr>
              <a:t>. </a:t>
            </a:r>
            <a:r>
              <a:rPr lang="en-US" sz="4000" dirty="0" err="1" smtClean="0">
                <a:latin typeface="Apple Chancery"/>
                <a:cs typeface="Apple Chancery"/>
              </a:rPr>
              <a:t>Es</a:t>
            </a:r>
            <a:r>
              <a:rPr lang="en-US" sz="4000" dirty="0" smtClean="0">
                <a:latin typeface="Apple Chancery"/>
                <a:cs typeface="Apple Chancery"/>
              </a:rPr>
              <a:t> el amigo y </a:t>
            </a:r>
            <a:r>
              <a:rPr lang="en-US" sz="4000" dirty="0" err="1" smtClean="0">
                <a:latin typeface="Apple Chancery"/>
                <a:cs typeface="Apple Chancery"/>
              </a:rPr>
              <a:t>vecino</a:t>
            </a:r>
            <a:r>
              <a:rPr lang="en-US" sz="4000" dirty="0" smtClean="0">
                <a:latin typeface="Apple Chancery"/>
                <a:cs typeface="Apple Chancery"/>
              </a:rPr>
              <a:t> de Sancho </a:t>
            </a:r>
            <a:r>
              <a:rPr lang="en-US" sz="4000" dirty="0" err="1" smtClean="0">
                <a:latin typeface="Apple Chancery"/>
                <a:cs typeface="Apple Chancery"/>
              </a:rPr>
              <a:t>Panza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569728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31069" y="292144"/>
            <a:ext cx="8003611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Quién</a:t>
            </a:r>
            <a:r>
              <a:rPr lang="en-US" sz="5400" dirty="0" smtClean="0"/>
              <a:t> </a:t>
            </a:r>
            <a:r>
              <a:rPr lang="en-US" sz="5400" dirty="0" err="1" smtClean="0"/>
              <a:t>ganó</a:t>
            </a:r>
            <a:r>
              <a:rPr lang="en-US" sz="5400" dirty="0" smtClean="0"/>
              <a:t> la </a:t>
            </a:r>
            <a:r>
              <a:rPr lang="en-US" sz="5400" dirty="0" err="1" smtClean="0"/>
              <a:t>batalla</a:t>
            </a:r>
            <a:r>
              <a:rPr lang="en-US" sz="5400" dirty="0" smtClean="0"/>
              <a:t> y </a:t>
            </a:r>
            <a:r>
              <a:rPr lang="en-US" sz="5400" dirty="0" err="1" smtClean="0"/>
              <a:t>qué</a:t>
            </a:r>
            <a:r>
              <a:rPr lang="en-US" sz="5400" dirty="0" smtClean="0"/>
              <a:t> </a:t>
            </a:r>
            <a:r>
              <a:rPr lang="en-US" sz="5400" dirty="0" err="1" smtClean="0"/>
              <a:t>hizo</a:t>
            </a:r>
            <a:r>
              <a:rPr lang="en-US" sz="5400" dirty="0" smtClean="0"/>
              <a:t> el </a:t>
            </a:r>
            <a:r>
              <a:rPr lang="en-US" sz="5400" dirty="0" err="1" smtClean="0"/>
              <a:t>vencido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204332" y="2244158"/>
            <a:ext cx="666613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pple Chancery"/>
                <a:cs typeface="Apple Chancery"/>
              </a:rPr>
              <a:t>DQ </a:t>
            </a:r>
            <a:r>
              <a:rPr lang="en-US" sz="4000" dirty="0" err="1" smtClean="0">
                <a:latin typeface="Apple Chancery"/>
                <a:cs typeface="Apple Chancery"/>
              </a:rPr>
              <a:t>ganó</a:t>
            </a:r>
            <a:r>
              <a:rPr lang="en-US" sz="4000" dirty="0" smtClean="0">
                <a:latin typeface="Apple Chancery"/>
                <a:cs typeface="Apple Chancery"/>
              </a:rPr>
              <a:t> la </a:t>
            </a:r>
            <a:r>
              <a:rPr lang="en-US" sz="4000" dirty="0" err="1" smtClean="0">
                <a:latin typeface="Apple Chancery"/>
                <a:cs typeface="Apple Chancery"/>
              </a:rPr>
              <a:t>batalla</a:t>
            </a:r>
            <a:r>
              <a:rPr lang="en-US" sz="4000" dirty="0" smtClean="0">
                <a:latin typeface="Apple Chancery"/>
                <a:cs typeface="Apple Chancery"/>
              </a:rPr>
              <a:t>. El caballero de los </a:t>
            </a:r>
            <a:r>
              <a:rPr lang="en-US" sz="4000" dirty="0" err="1" smtClean="0">
                <a:latin typeface="Apple Chancery"/>
                <a:cs typeface="Apple Chancery"/>
              </a:rPr>
              <a:t>Espejos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confesó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que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Dulcinea</a:t>
            </a:r>
            <a:r>
              <a:rPr lang="en-US" sz="4000" dirty="0" smtClean="0">
                <a:latin typeface="Apple Chancery"/>
                <a:cs typeface="Apple Chancery"/>
              </a:rPr>
              <a:t> era </a:t>
            </a:r>
            <a:r>
              <a:rPr lang="en-US" sz="4000" dirty="0" err="1" smtClean="0">
                <a:latin typeface="Apple Chancery"/>
                <a:cs typeface="Apple Chancery"/>
              </a:rPr>
              <a:t>más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hermosa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que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Casildea</a:t>
            </a:r>
            <a:r>
              <a:rPr lang="en-US" sz="4000" dirty="0" smtClean="0">
                <a:latin typeface="Apple Chancery"/>
                <a:cs typeface="Apple Chancery"/>
              </a:rPr>
              <a:t>, no </a:t>
            </a:r>
            <a:r>
              <a:rPr lang="en-US" sz="4000" dirty="0" err="1" smtClean="0">
                <a:latin typeface="Apple Chancery"/>
                <a:cs typeface="Apple Chancery"/>
              </a:rPr>
              <a:t>había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vencido</a:t>
            </a:r>
            <a:r>
              <a:rPr lang="en-US" sz="4000" dirty="0" smtClean="0">
                <a:latin typeface="Apple Chancery"/>
                <a:cs typeface="Apple Chancery"/>
              </a:rPr>
              <a:t> a DQ antes y </a:t>
            </a:r>
            <a:r>
              <a:rPr lang="en-US" sz="4000" dirty="0" err="1" smtClean="0">
                <a:latin typeface="Apple Chancery"/>
                <a:cs typeface="Apple Chancery"/>
              </a:rPr>
              <a:t>él</a:t>
            </a:r>
            <a:r>
              <a:rPr lang="en-US" sz="4000" dirty="0" smtClean="0">
                <a:latin typeface="Apple Chancery"/>
                <a:cs typeface="Apple Chancery"/>
              </a:rPr>
              <a:t> no era </a:t>
            </a:r>
            <a:r>
              <a:rPr lang="en-US" sz="4000" dirty="0" err="1" smtClean="0">
                <a:latin typeface="Apple Chancery"/>
                <a:cs typeface="Apple Chancery"/>
              </a:rPr>
              <a:t>Sansón</a:t>
            </a:r>
            <a:r>
              <a:rPr lang="en-US" sz="4000" dirty="0" smtClean="0">
                <a:latin typeface="Apple Chancery"/>
                <a:cs typeface="Apple Chancery"/>
              </a:rPr>
              <a:t> Carrasco </a:t>
            </a:r>
            <a:r>
              <a:rPr lang="en-US" sz="4000" dirty="0" err="1" smtClean="0">
                <a:latin typeface="Apple Chancery"/>
                <a:cs typeface="Apple Chancery"/>
              </a:rPr>
              <a:t>sino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otro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que</a:t>
            </a:r>
            <a:r>
              <a:rPr lang="en-US" sz="4000" dirty="0" smtClean="0">
                <a:latin typeface="Apple Chancery"/>
                <a:cs typeface="Apple Chancery"/>
              </a:rPr>
              <a:t> se le </a:t>
            </a:r>
            <a:r>
              <a:rPr lang="en-US" sz="4000" dirty="0" err="1" smtClean="0">
                <a:latin typeface="Apple Chancery"/>
                <a:cs typeface="Apple Chancery"/>
              </a:rPr>
              <a:t>parecía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826495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61149" y="241193"/>
            <a:ext cx="837120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Qué</a:t>
            </a:r>
            <a:r>
              <a:rPr lang="en-US" sz="5400" dirty="0" smtClean="0"/>
              <a:t> </a:t>
            </a:r>
            <a:r>
              <a:rPr lang="en-US" sz="5400" dirty="0" err="1" smtClean="0"/>
              <a:t>interpretación</a:t>
            </a:r>
            <a:r>
              <a:rPr lang="en-US" sz="5400" dirty="0" smtClean="0"/>
              <a:t> </a:t>
            </a:r>
            <a:r>
              <a:rPr lang="en-US" sz="5400" dirty="0" err="1" smtClean="0"/>
              <a:t>tiene</a:t>
            </a:r>
            <a:r>
              <a:rPr lang="en-US" sz="5400" dirty="0" smtClean="0"/>
              <a:t> DQ del caballero de los </a:t>
            </a:r>
            <a:r>
              <a:rPr lang="en-US" sz="5400" dirty="0" err="1" smtClean="0"/>
              <a:t>Espejos</a:t>
            </a:r>
            <a:r>
              <a:rPr lang="en-US" sz="5400" dirty="0" smtClean="0"/>
              <a:t>? ¿</a:t>
            </a:r>
            <a:r>
              <a:rPr lang="en-US" sz="5400" dirty="0" err="1" smtClean="0"/>
              <a:t>Qué</a:t>
            </a:r>
            <a:r>
              <a:rPr lang="en-US" sz="5400" dirty="0" smtClean="0"/>
              <a:t> </a:t>
            </a:r>
            <a:r>
              <a:rPr lang="en-US" sz="5400" dirty="0" err="1" smtClean="0"/>
              <a:t>interpretación</a:t>
            </a:r>
            <a:r>
              <a:rPr lang="en-US" sz="5400" dirty="0" smtClean="0"/>
              <a:t> </a:t>
            </a:r>
            <a:r>
              <a:rPr lang="en-US" sz="5400" dirty="0" err="1" smtClean="0"/>
              <a:t>tiene</a:t>
            </a:r>
            <a:r>
              <a:rPr lang="en-US" sz="5400" dirty="0" smtClean="0"/>
              <a:t> Sancho?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592189" y="3657513"/>
            <a:ext cx="62391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pple Chancery"/>
                <a:cs typeface="Apple Chancery"/>
              </a:rPr>
              <a:t>Los dos </a:t>
            </a:r>
            <a:r>
              <a:rPr lang="en-US" sz="3600" dirty="0" err="1" smtClean="0">
                <a:latin typeface="Apple Chancery"/>
                <a:cs typeface="Apple Chancery"/>
              </a:rPr>
              <a:t>piensan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es</a:t>
            </a:r>
            <a:r>
              <a:rPr lang="en-US" sz="3600" dirty="0" smtClean="0">
                <a:latin typeface="Apple Chancery"/>
                <a:cs typeface="Apple Chancery"/>
              </a:rPr>
              <a:t> la </a:t>
            </a:r>
            <a:r>
              <a:rPr lang="en-US" sz="3600" dirty="0" err="1" smtClean="0">
                <a:latin typeface="Apple Chancery"/>
                <a:cs typeface="Apple Chancery"/>
              </a:rPr>
              <a:t>magia</a:t>
            </a:r>
            <a:r>
              <a:rPr lang="en-US" sz="3600" dirty="0" smtClean="0">
                <a:latin typeface="Apple Chancery"/>
                <a:cs typeface="Apple Chancery"/>
              </a:rPr>
              <a:t> de los </a:t>
            </a:r>
            <a:r>
              <a:rPr lang="en-US" sz="3600" dirty="0" err="1" smtClean="0">
                <a:latin typeface="Apple Chancery"/>
                <a:cs typeface="Apple Chancery"/>
              </a:rPr>
              <a:t>encantadores</a:t>
            </a:r>
            <a:r>
              <a:rPr lang="en-US" sz="3600" dirty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han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transformado</a:t>
            </a:r>
            <a:r>
              <a:rPr lang="en-US" sz="3600" dirty="0" smtClean="0">
                <a:latin typeface="Apple Chancery"/>
                <a:cs typeface="Apple Chancery"/>
              </a:rPr>
              <a:t> la </a:t>
            </a:r>
            <a:r>
              <a:rPr lang="en-US" sz="3600" dirty="0" err="1" smtClean="0">
                <a:latin typeface="Apple Chancery"/>
                <a:cs typeface="Apple Chancery"/>
              </a:rPr>
              <a:t>cara</a:t>
            </a:r>
            <a:r>
              <a:rPr lang="en-US" sz="3600" dirty="0" smtClean="0">
                <a:latin typeface="Apple Chancery"/>
                <a:cs typeface="Apple Chancery"/>
              </a:rPr>
              <a:t> del caballero. No </a:t>
            </a:r>
            <a:r>
              <a:rPr lang="en-US" sz="3600" dirty="0" err="1" smtClean="0">
                <a:latin typeface="Apple Chancery"/>
                <a:cs typeface="Apple Chancery"/>
              </a:rPr>
              <a:t>creen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realmente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es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Sansón</a:t>
            </a:r>
            <a:r>
              <a:rPr lang="en-US" sz="3600" dirty="0" smtClean="0">
                <a:latin typeface="Apple Chancery"/>
                <a:cs typeface="Apple Chancery"/>
              </a:rPr>
              <a:t> Carrasco.</a:t>
            </a:r>
            <a:endParaRPr lang="en-US" sz="36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39210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18487" y="869000"/>
            <a:ext cx="77863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¿</a:t>
            </a:r>
            <a:r>
              <a:rPr lang="en-US" sz="4800" dirty="0" err="1" smtClean="0"/>
              <a:t>Por</a:t>
            </a:r>
            <a:r>
              <a:rPr lang="en-US" sz="4800" dirty="0" smtClean="0"/>
              <a:t> </a:t>
            </a:r>
            <a:r>
              <a:rPr lang="en-US" sz="4800" dirty="0" err="1" smtClean="0"/>
              <a:t>qué</a:t>
            </a:r>
            <a:r>
              <a:rPr lang="en-US" sz="4800" dirty="0" smtClean="0"/>
              <a:t> </a:t>
            </a:r>
            <a:r>
              <a:rPr lang="en-US" sz="4800" dirty="0" err="1" smtClean="0"/>
              <a:t>Sansón</a:t>
            </a:r>
            <a:r>
              <a:rPr lang="en-US" sz="4800" dirty="0" smtClean="0"/>
              <a:t> </a:t>
            </a:r>
            <a:r>
              <a:rPr lang="en-US" sz="4800" dirty="0" err="1" smtClean="0"/>
              <a:t>quería</a:t>
            </a:r>
            <a:r>
              <a:rPr lang="en-US" sz="4800" dirty="0" smtClean="0"/>
              <a:t> </a:t>
            </a:r>
            <a:r>
              <a:rPr lang="en-US" sz="4800" dirty="0" err="1" smtClean="0"/>
              <a:t>tener</a:t>
            </a:r>
            <a:r>
              <a:rPr lang="en-US" sz="4800" dirty="0" smtClean="0"/>
              <a:t> </a:t>
            </a:r>
            <a:r>
              <a:rPr lang="en-US" sz="4800" dirty="0" err="1" smtClean="0"/>
              <a:t>una</a:t>
            </a:r>
            <a:r>
              <a:rPr lang="en-US" sz="4800" dirty="0" smtClean="0"/>
              <a:t> </a:t>
            </a:r>
            <a:r>
              <a:rPr lang="en-US" sz="4800" dirty="0" err="1" smtClean="0"/>
              <a:t>batalla</a:t>
            </a:r>
            <a:r>
              <a:rPr lang="en-US" sz="4800" dirty="0" smtClean="0"/>
              <a:t> con DQ?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924075" y="3826944"/>
            <a:ext cx="55808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pple Chancery"/>
                <a:cs typeface="Apple Chancery"/>
              </a:rPr>
              <a:t>Sancho </a:t>
            </a:r>
            <a:r>
              <a:rPr lang="en-US" sz="4000" dirty="0" err="1" smtClean="0">
                <a:latin typeface="Apple Chancery"/>
                <a:cs typeface="Apple Chancery"/>
              </a:rPr>
              <a:t>pensó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que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iba</a:t>
            </a:r>
            <a:r>
              <a:rPr lang="en-US" sz="4000" dirty="0" smtClean="0">
                <a:latin typeface="Apple Chancery"/>
                <a:cs typeface="Apple Chancery"/>
              </a:rPr>
              <a:t> a </a:t>
            </a:r>
            <a:r>
              <a:rPr lang="en-US" sz="4000" dirty="0" err="1" smtClean="0">
                <a:latin typeface="Apple Chancery"/>
                <a:cs typeface="Apple Chancery"/>
              </a:rPr>
              <a:t>ganar</a:t>
            </a:r>
            <a:r>
              <a:rPr lang="en-US" sz="4000" dirty="0" smtClean="0">
                <a:latin typeface="Apple Chancery"/>
                <a:cs typeface="Apple Chancery"/>
              </a:rPr>
              <a:t> y </a:t>
            </a:r>
            <a:r>
              <a:rPr lang="en-US" sz="4000" dirty="0" err="1" smtClean="0">
                <a:latin typeface="Apple Chancery"/>
                <a:cs typeface="Apple Chancery"/>
              </a:rPr>
              <a:t>quería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hacerle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volver</a:t>
            </a:r>
            <a:r>
              <a:rPr lang="en-US" sz="4000" dirty="0" smtClean="0">
                <a:latin typeface="Apple Chancery"/>
                <a:cs typeface="Apple Chancery"/>
              </a:rPr>
              <a:t> a casa.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871027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04900" y="305520"/>
            <a:ext cx="67556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¿</a:t>
            </a:r>
            <a:r>
              <a:rPr lang="en-US" sz="6000" dirty="0" err="1" smtClean="0"/>
              <a:t>Por</a:t>
            </a:r>
            <a:r>
              <a:rPr lang="en-US" sz="6000" dirty="0" smtClean="0"/>
              <a:t> </a:t>
            </a:r>
            <a:r>
              <a:rPr lang="en-US" sz="6000" dirty="0" err="1" smtClean="0"/>
              <a:t>cuánto</a:t>
            </a:r>
            <a:r>
              <a:rPr lang="en-US" sz="6000" dirty="0" smtClean="0"/>
              <a:t> </a:t>
            </a:r>
            <a:r>
              <a:rPr lang="en-US" sz="6000" dirty="0" err="1" smtClean="0"/>
              <a:t>tiempo</a:t>
            </a:r>
            <a:r>
              <a:rPr lang="en-US" sz="6000" dirty="0" smtClean="0"/>
              <a:t> </a:t>
            </a:r>
            <a:r>
              <a:rPr lang="en-US" sz="6000" dirty="0" err="1" smtClean="0"/>
              <a:t>estuvo</a:t>
            </a:r>
            <a:r>
              <a:rPr lang="en-US" sz="6000" dirty="0" smtClean="0"/>
              <a:t> DQ en casa antes de </a:t>
            </a:r>
            <a:r>
              <a:rPr lang="en-US" sz="6000" dirty="0" err="1" smtClean="0"/>
              <a:t>salir</a:t>
            </a:r>
            <a:r>
              <a:rPr lang="en-US" sz="6000" dirty="0" smtClean="0"/>
              <a:t> </a:t>
            </a:r>
            <a:r>
              <a:rPr lang="en-US" sz="6000" dirty="0" err="1" smtClean="0"/>
              <a:t>otra</a:t>
            </a:r>
            <a:r>
              <a:rPr lang="en-US" sz="6000" dirty="0" smtClean="0"/>
              <a:t> </a:t>
            </a:r>
            <a:r>
              <a:rPr lang="en-US" sz="6000" dirty="0" err="1" smtClean="0"/>
              <a:t>vez</a:t>
            </a:r>
            <a:r>
              <a:rPr lang="en-US" sz="6000" dirty="0" smtClean="0"/>
              <a:t>?</a:t>
            </a:r>
            <a:endParaRPr lang="en-US" sz="6000" dirty="0"/>
          </a:p>
        </p:txBody>
      </p:sp>
      <p:pic>
        <p:nvPicPr>
          <p:cNvPr id="7" name="Picture 6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15112" y="4702660"/>
            <a:ext cx="571477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Apple Chancery"/>
                <a:cs typeface="Apple Chancery"/>
              </a:rPr>
              <a:t>Estuvo</a:t>
            </a:r>
            <a:r>
              <a:rPr lang="en-US" sz="4000" dirty="0" smtClean="0">
                <a:latin typeface="Apple Chancery"/>
                <a:cs typeface="Apple Chancery"/>
              </a:rPr>
              <a:t> en casa </a:t>
            </a:r>
            <a:r>
              <a:rPr lang="en-US" sz="4000" dirty="0" err="1" smtClean="0">
                <a:latin typeface="Apple Chancery"/>
                <a:cs typeface="Apple Chancery"/>
              </a:rPr>
              <a:t>por</a:t>
            </a:r>
            <a:r>
              <a:rPr lang="en-US" sz="4000" dirty="0" smtClean="0">
                <a:latin typeface="Apple Chancery"/>
                <a:cs typeface="Apple Chancery"/>
              </a:rPr>
              <a:t> un </a:t>
            </a:r>
            <a:r>
              <a:rPr lang="en-US" sz="4000" dirty="0" err="1" smtClean="0">
                <a:latin typeface="Apple Chancery"/>
                <a:cs typeface="Apple Chancery"/>
              </a:rPr>
              <a:t>mes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endParaRPr lang="en-US" sz="4000" dirty="0">
              <a:latin typeface="Apple Chancery"/>
              <a:cs typeface="Apple Chancery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5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02286" y="384366"/>
            <a:ext cx="71848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¿</a:t>
            </a:r>
            <a:r>
              <a:rPr lang="en-US" sz="4800" dirty="0" err="1" smtClean="0"/>
              <a:t>Qué</a:t>
            </a:r>
            <a:r>
              <a:rPr lang="en-US" sz="4800" dirty="0" smtClean="0"/>
              <a:t> </a:t>
            </a:r>
            <a:r>
              <a:rPr lang="en-US" sz="4800" dirty="0" err="1" smtClean="0"/>
              <a:t>vio</a:t>
            </a:r>
            <a:r>
              <a:rPr lang="en-US" sz="4800" dirty="0" smtClean="0"/>
              <a:t> DQ en el </a:t>
            </a:r>
            <a:r>
              <a:rPr lang="en-US" sz="4800" dirty="0" err="1" smtClean="0"/>
              <a:t>camino</a:t>
            </a:r>
            <a:r>
              <a:rPr lang="en-US" sz="4800" dirty="0" smtClean="0"/>
              <a:t>? ¿</a:t>
            </a:r>
            <a:r>
              <a:rPr lang="en-US" sz="4800" dirty="0" err="1" smtClean="0"/>
              <a:t>Qué</a:t>
            </a:r>
            <a:r>
              <a:rPr lang="en-US" sz="4800" dirty="0" smtClean="0"/>
              <a:t> </a:t>
            </a:r>
            <a:r>
              <a:rPr lang="en-US" sz="4800" dirty="0" err="1" smtClean="0"/>
              <a:t>piensa</a:t>
            </a:r>
            <a:r>
              <a:rPr lang="en-US" sz="4800" dirty="0" smtClean="0"/>
              <a:t> </a:t>
            </a:r>
            <a:r>
              <a:rPr lang="en-US" sz="4800" dirty="0" err="1" smtClean="0"/>
              <a:t>cuando</a:t>
            </a:r>
            <a:r>
              <a:rPr lang="en-US" sz="4800" dirty="0" smtClean="0"/>
              <a:t> lo </a:t>
            </a:r>
            <a:r>
              <a:rPr lang="en-US" sz="4800" dirty="0" err="1" smtClean="0"/>
              <a:t>ve</a:t>
            </a:r>
            <a:r>
              <a:rPr lang="en-US" sz="4800" dirty="0" smtClean="0"/>
              <a:t>?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204332" y="3833919"/>
            <a:ext cx="67182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Apple Chancery"/>
                <a:cs typeface="Apple Chancery"/>
              </a:rPr>
              <a:t>Ve</a:t>
            </a:r>
            <a:r>
              <a:rPr lang="en-US" sz="4000" dirty="0" smtClean="0">
                <a:latin typeface="Apple Chancery"/>
                <a:cs typeface="Apple Chancery"/>
              </a:rPr>
              <a:t> un </a:t>
            </a:r>
            <a:r>
              <a:rPr lang="en-US" sz="4000" dirty="0" err="1" smtClean="0">
                <a:latin typeface="Apple Chancery"/>
                <a:cs typeface="Apple Chancery"/>
              </a:rPr>
              <a:t>carro</a:t>
            </a:r>
            <a:r>
              <a:rPr lang="en-US" sz="4000" dirty="0" smtClean="0">
                <a:latin typeface="Apple Chancery"/>
                <a:cs typeface="Apple Chancery"/>
              </a:rPr>
              <a:t> con </a:t>
            </a:r>
            <a:r>
              <a:rPr lang="en-US" sz="4000" dirty="0" err="1" smtClean="0">
                <a:latin typeface="Apple Chancery"/>
                <a:cs typeface="Apple Chancery"/>
              </a:rPr>
              <a:t>unas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banderas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pequeñas</a:t>
            </a:r>
            <a:r>
              <a:rPr lang="en-US" sz="4000" dirty="0" smtClean="0">
                <a:latin typeface="Apple Chancery"/>
                <a:cs typeface="Apple Chancery"/>
              </a:rPr>
              <a:t> DQ </a:t>
            </a:r>
            <a:r>
              <a:rPr lang="en-US" sz="4000" dirty="0" err="1" smtClean="0">
                <a:latin typeface="Apple Chancery"/>
                <a:cs typeface="Apple Chancery"/>
              </a:rPr>
              <a:t>piensa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que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es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una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aventura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543100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4307" y="668462"/>
            <a:ext cx="8504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¿</a:t>
            </a:r>
            <a:r>
              <a:rPr lang="en-US" sz="6000" dirty="0" err="1" smtClean="0"/>
              <a:t>Qué</a:t>
            </a:r>
            <a:r>
              <a:rPr lang="en-US" sz="6000" dirty="0" smtClean="0"/>
              <a:t> </a:t>
            </a:r>
            <a:r>
              <a:rPr lang="en-US" sz="6000" dirty="0" err="1" smtClean="0"/>
              <a:t>interpretación</a:t>
            </a:r>
            <a:r>
              <a:rPr lang="en-US" sz="6000" dirty="0" smtClean="0"/>
              <a:t> </a:t>
            </a:r>
            <a:r>
              <a:rPr lang="en-US" sz="6000" dirty="0" err="1" smtClean="0"/>
              <a:t>tiene</a:t>
            </a:r>
            <a:r>
              <a:rPr lang="en-US" sz="6000" dirty="0" smtClean="0"/>
              <a:t> DQ de los </a:t>
            </a:r>
            <a:r>
              <a:rPr lang="en-US" sz="6000" dirty="0" err="1" smtClean="0"/>
              <a:t>leones</a:t>
            </a:r>
            <a:r>
              <a:rPr lang="en-US" sz="6000" dirty="0" smtClean="0"/>
              <a:t>?</a:t>
            </a:r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2204332" y="3561704"/>
            <a:ext cx="665018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pple Chancery"/>
                <a:cs typeface="Apple Chancery"/>
              </a:rPr>
              <a:t>Cree </a:t>
            </a:r>
            <a:r>
              <a:rPr lang="en-US" sz="4400" dirty="0" err="1" smtClean="0">
                <a:latin typeface="Apple Chancery"/>
                <a:cs typeface="Apple Chancery"/>
              </a:rPr>
              <a:t>que</a:t>
            </a:r>
            <a:r>
              <a:rPr lang="en-US" sz="4400" dirty="0" smtClean="0">
                <a:latin typeface="Apple Chancery"/>
                <a:cs typeface="Apple Chancery"/>
              </a:rPr>
              <a:t> los </a:t>
            </a:r>
            <a:r>
              <a:rPr lang="en-US" sz="4400" dirty="0" err="1" smtClean="0">
                <a:latin typeface="Apple Chancery"/>
                <a:cs typeface="Apple Chancery"/>
              </a:rPr>
              <a:t>encantadores</a:t>
            </a:r>
            <a:r>
              <a:rPr lang="en-US" sz="4400" dirty="0" smtClean="0">
                <a:latin typeface="Apple Chancery"/>
                <a:cs typeface="Apple Chancery"/>
              </a:rPr>
              <a:t> le </a:t>
            </a:r>
            <a:r>
              <a:rPr lang="en-US" sz="4400" dirty="0" err="1" smtClean="0">
                <a:latin typeface="Apple Chancery"/>
                <a:cs typeface="Apple Chancery"/>
              </a:rPr>
              <a:t>han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enviado</a:t>
            </a:r>
            <a:r>
              <a:rPr lang="en-US" sz="4400" dirty="0" smtClean="0">
                <a:latin typeface="Apple Chancery"/>
                <a:cs typeface="Apple Chancery"/>
              </a:rPr>
              <a:t> los </a:t>
            </a:r>
            <a:r>
              <a:rPr lang="en-US" sz="4400" dirty="0" err="1" smtClean="0">
                <a:latin typeface="Apple Chancery"/>
                <a:cs typeface="Apple Chancery"/>
              </a:rPr>
              <a:t>leones</a:t>
            </a:r>
            <a:r>
              <a:rPr lang="en-US" sz="4400" dirty="0" smtClean="0">
                <a:latin typeface="Apple Chancery"/>
                <a:cs typeface="Apple Chancery"/>
              </a:rPr>
              <a:t>.</a:t>
            </a:r>
            <a:endParaRPr lang="en-US" sz="4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558452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34434" y="635039"/>
            <a:ext cx="8120574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Quién</a:t>
            </a:r>
            <a:r>
              <a:rPr lang="en-US" sz="5400" dirty="0" smtClean="0"/>
              <a:t> </a:t>
            </a:r>
            <a:r>
              <a:rPr lang="en-US" sz="5400" dirty="0" err="1" smtClean="0"/>
              <a:t>tiene</a:t>
            </a:r>
            <a:r>
              <a:rPr lang="en-US" sz="5400" dirty="0" smtClean="0"/>
              <a:t> la victoria? ¿</a:t>
            </a:r>
            <a:r>
              <a:rPr lang="en-US" sz="5400" dirty="0" err="1" smtClean="0"/>
              <a:t>Por</a:t>
            </a:r>
            <a:r>
              <a:rPr lang="en-US" sz="5400" dirty="0" smtClean="0"/>
              <a:t> </a:t>
            </a:r>
            <a:r>
              <a:rPr lang="en-US" sz="5400" dirty="0" err="1" smtClean="0"/>
              <a:t>qué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204332" y="2958991"/>
            <a:ext cx="63506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i="1" dirty="0" smtClean="0">
                <a:latin typeface="Apple Chancery"/>
                <a:cs typeface="Apple Chancery"/>
              </a:rPr>
              <a:t>DQ </a:t>
            </a:r>
            <a:r>
              <a:rPr lang="en-US" sz="4400" i="1" dirty="0" err="1" smtClean="0">
                <a:latin typeface="Apple Chancery"/>
                <a:cs typeface="Apple Chancery"/>
              </a:rPr>
              <a:t>gana</a:t>
            </a:r>
            <a:r>
              <a:rPr lang="en-US" sz="4400" i="1" dirty="0" smtClean="0">
                <a:latin typeface="Apple Chancery"/>
                <a:cs typeface="Apple Chancery"/>
              </a:rPr>
              <a:t> </a:t>
            </a:r>
            <a:r>
              <a:rPr lang="en-US" sz="4400" i="1" dirty="0" err="1" smtClean="0">
                <a:latin typeface="Apple Chancery"/>
                <a:cs typeface="Apple Chancery"/>
              </a:rPr>
              <a:t>porque</a:t>
            </a:r>
            <a:r>
              <a:rPr lang="en-US" sz="4400" i="1" dirty="0" smtClean="0">
                <a:latin typeface="Apple Chancery"/>
                <a:cs typeface="Apple Chancery"/>
              </a:rPr>
              <a:t> </a:t>
            </a:r>
            <a:r>
              <a:rPr lang="en-US" sz="4400" i="1" dirty="0" err="1" smtClean="0">
                <a:latin typeface="Apple Chancery"/>
                <a:cs typeface="Apple Chancery"/>
              </a:rPr>
              <a:t>si</a:t>
            </a:r>
            <a:r>
              <a:rPr lang="en-US" sz="4400" i="1" dirty="0" smtClean="0">
                <a:latin typeface="Apple Chancery"/>
                <a:cs typeface="Apple Chancery"/>
              </a:rPr>
              <a:t> los </a:t>
            </a:r>
            <a:r>
              <a:rPr lang="en-US" sz="4400" i="1" dirty="0" err="1" smtClean="0">
                <a:latin typeface="Apple Chancery"/>
                <a:cs typeface="Apple Chancery"/>
              </a:rPr>
              <a:t>leones</a:t>
            </a:r>
            <a:r>
              <a:rPr lang="en-US" sz="4400" i="1" dirty="0" smtClean="0">
                <a:latin typeface="Apple Chancery"/>
                <a:cs typeface="Apple Chancery"/>
              </a:rPr>
              <a:t> no </a:t>
            </a:r>
            <a:r>
              <a:rPr lang="en-US" sz="4400" i="1" dirty="0" err="1" smtClean="0">
                <a:latin typeface="Apple Chancery"/>
                <a:cs typeface="Apple Chancery"/>
              </a:rPr>
              <a:t>salen</a:t>
            </a:r>
            <a:r>
              <a:rPr lang="en-US" sz="4400" i="1" dirty="0" smtClean="0">
                <a:latin typeface="Apple Chancery"/>
                <a:cs typeface="Apple Chancery"/>
              </a:rPr>
              <a:t>, DQ </a:t>
            </a:r>
            <a:r>
              <a:rPr lang="en-US" sz="4400" i="1" dirty="0" err="1" smtClean="0">
                <a:latin typeface="Apple Chancery"/>
                <a:cs typeface="Apple Chancery"/>
              </a:rPr>
              <a:t>tiene</a:t>
            </a:r>
            <a:r>
              <a:rPr lang="en-US" sz="4400" i="1" dirty="0" smtClean="0">
                <a:latin typeface="Apple Chancery"/>
                <a:cs typeface="Apple Chancery"/>
              </a:rPr>
              <a:t> la victoria</a:t>
            </a:r>
            <a:r>
              <a:rPr lang="en-US" sz="4400" dirty="0" smtClean="0"/>
              <a:t>. </a:t>
            </a:r>
            <a:r>
              <a:rPr lang="en-US" sz="4400" dirty="0" smtClean="0">
                <a:latin typeface="Apple Chancery"/>
                <a:cs typeface="Apple Chancery"/>
              </a:rPr>
              <a:t>Los </a:t>
            </a:r>
            <a:r>
              <a:rPr lang="en-US" sz="4400" dirty="0" err="1" smtClean="0">
                <a:latin typeface="Apple Chancery"/>
                <a:cs typeface="Apple Chancery"/>
              </a:rPr>
              <a:t>leones</a:t>
            </a:r>
            <a:r>
              <a:rPr lang="en-US" sz="4400" dirty="0" smtClean="0">
                <a:latin typeface="Apple Chancery"/>
                <a:cs typeface="Apple Chancery"/>
              </a:rPr>
              <a:t> no </a:t>
            </a:r>
            <a:r>
              <a:rPr lang="en-US" sz="4400" dirty="0" err="1" smtClean="0">
                <a:latin typeface="Apple Chancery"/>
                <a:cs typeface="Apple Chancery"/>
              </a:rPr>
              <a:t>quieren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reñir</a:t>
            </a:r>
            <a:r>
              <a:rPr lang="en-US" sz="4400" dirty="0" smtClean="0">
                <a:latin typeface="Apple Chancery"/>
                <a:cs typeface="Apple Chancery"/>
              </a:rPr>
              <a:t>.</a:t>
            </a:r>
            <a:r>
              <a:rPr lang="en-US" sz="4400" dirty="0" smtClean="0"/>
              <a:t>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186443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42591" y="573346"/>
            <a:ext cx="768614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Qué</a:t>
            </a:r>
            <a:r>
              <a:rPr lang="en-US" sz="5400" dirty="0" smtClean="0"/>
              <a:t> </a:t>
            </a:r>
            <a:r>
              <a:rPr lang="en-US" sz="5400" dirty="0" err="1" smtClean="0"/>
              <a:t>hizo</a:t>
            </a:r>
            <a:r>
              <a:rPr lang="en-US" sz="5400" dirty="0" smtClean="0"/>
              <a:t> el </a:t>
            </a:r>
            <a:r>
              <a:rPr lang="en-US" sz="5400" dirty="0" err="1" smtClean="0"/>
              <a:t>león</a:t>
            </a:r>
            <a:r>
              <a:rPr lang="en-US" sz="5400" dirty="0" smtClean="0"/>
              <a:t> </a:t>
            </a:r>
            <a:r>
              <a:rPr lang="en-US" sz="5400" dirty="0" err="1" smtClean="0"/>
              <a:t>cuando</a:t>
            </a:r>
            <a:r>
              <a:rPr lang="en-US" sz="5400" dirty="0" smtClean="0"/>
              <a:t> el </a:t>
            </a:r>
            <a:r>
              <a:rPr lang="en-US" sz="5400" dirty="0" err="1" smtClean="0"/>
              <a:t>leonero</a:t>
            </a:r>
            <a:r>
              <a:rPr lang="en-US" sz="5400" dirty="0" smtClean="0"/>
              <a:t> </a:t>
            </a:r>
            <a:r>
              <a:rPr lang="en-US" sz="5400" dirty="0" err="1" smtClean="0"/>
              <a:t>abrió</a:t>
            </a:r>
            <a:r>
              <a:rPr lang="en-US" sz="5400" dirty="0" smtClean="0"/>
              <a:t> la </a:t>
            </a:r>
            <a:r>
              <a:rPr lang="en-US" sz="5400" dirty="0" err="1" smtClean="0"/>
              <a:t>puerta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556477" y="2972144"/>
            <a:ext cx="589827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pple Chancery"/>
                <a:cs typeface="Apple Chancery"/>
              </a:rPr>
              <a:t>El </a:t>
            </a:r>
            <a:r>
              <a:rPr lang="en-US" sz="4400" dirty="0" err="1" smtClean="0">
                <a:latin typeface="Apple Chancery"/>
                <a:cs typeface="Apple Chancery"/>
              </a:rPr>
              <a:t>león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echó</a:t>
            </a:r>
            <a:r>
              <a:rPr lang="en-US" sz="4400" dirty="0" smtClean="0">
                <a:latin typeface="Apple Chancery"/>
                <a:cs typeface="Apple Chancery"/>
              </a:rPr>
              <a:t> la </a:t>
            </a:r>
            <a:r>
              <a:rPr lang="en-US" sz="4400" dirty="0" err="1" smtClean="0">
                <a:latin typeface="Apple Chancery"/>
                <a:cs typeface="Apple Chancery"/>
              </a:rPr>
              <a:t>lengua</a:t>
            </a:r>
            <a:r>
              <a:rPr lang="en-US" sz="4400" dirty="0" smtClean="0">
                <a:latin typeface="Apple Chancery"/>
                <a:cs typeface="Apple Chancery"/>
              </a:rPr>
              <a:t> y se </a:t>
            </a:r>
            <a:r>
              <a:rPr lang="en-US" sz="4400" dirty="0" err="1" smtClean="0">
                <a:latin typeface="Apple Chancery"/>
                <a:cs typeface="Apple Chancery"/>
              </a:rPr>
              <a:t>lavó</a:t>
            </a:r>
            <a:r>
              <a:rPr lang="en-US" sz="4400" dirty="0" smtClean="0">
                <a:latin typeface="Apple Chancery"/>
                <a:cs typeface="Apple Chancery"/>
              </a:rPr>
              <a:t> la </a:t>
            </a:r>
            <a:r>
              <a:rPr lang="en-US" sz="4400" dirty="0" err="1" smtClean="0">
                <a:latin typeface="Apple Chancery"/>
                <a:cs typeface="Apple Chancery"/>
              </a:rPr>
              <a:t>cara</a:t>
            </a:r>
            <a:r>
              <a:rPr lang="en-US" sz="4400" dirty="0" smtClean="0">
                <a:latin typeface="Apple Chancery"/>
                <a:cs typeface="Apple Chancery"/>
              </a:rPr>
              <a:t>. </a:t>
            </a:r>
            <a:r>
              <a:rPr lang="en-US" sz="4400" dirty="0" err="1" smtClean="0">
                <a:latin typeface="Apple Chancery"/>
                <a:cs typeface="Apple Chancery"/>
              </a:rPr>
              <a:t>Luego</a:t>
            </a:r>
            <a:r>
              <a:rPr lang="en-US" sz="4400" dirty="0" smtClean="0">
                <a:latin typeface="Apple Chancery"/>
                <a:cs typeface="Apple Chancery"/>
              </a:rPr>
              <a:t> le </a:t>
            </a:r>
            <a:r>
              <a:rPr lang="en-US" sz="4400" dirty="0" err="1" smtClean="0">
                <a:latin typeface="Apple Chancery"/>
                <a:cs typeface="Apple Chancery"/>
              </a:rPr>
              <a:t>volvió</a:t>
            </a:r>
            <a:r>
              <a:rPr lang="en-US" sz="4400" dirty="0" smtClean="0">
                <a:latin typeface="Apple Chancery"/>
                <a:cs typeface="Apple Chancery"/>
              </a:rPr>
              <a:t> la </a:t>
            </a:r>
            <a:r>
              <a:rPr lang="en-US" sz="4400" dirty="0" err="1" smtClean="0">
                <a:latin typeface="Apple Chancery"/>
                <a:cs typeface="Apple Chancery"/>
              </a:rPr>
              <a:t>espalda</a:t>
            </a:r>
            <a:r>
              <a:rPr lang="en-US" sz="4400" dirty="0" smtClean="0">
                <a:latin typeface="Apple Chancery"/>
                <a:cs typeface="Apple Chancery"/>
              </a:rPr>
              <a:t> con </a:t>
            </a:r>
            <a:r>
              <a:rPr lang="en-US" sz="4400" dirty="0" err="1" smtClean="0">
                <a:latin typeface="Apple Chancery"/>
                <a:cs typeface="Apple Chancery"/>
              </a:rPr>
              <a:t>indiferencia</a:t>
            </a:r>
            <a:r>
              <a:rPr lang="en-US" sz="4400" dirty="0">
                <a:latin typeface="Apple Chancery"/>
                <a:cs typeface="Apple Chancery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0153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51397" y="785443"/>
            <a:ext cx="803702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¿</a:t>
            </a:r>
            <a:r>
              <a:rPr lang="en-US" sz="4400" dirty="0" err="1" smtClean="0"/>
              <a:t>Quién</a:t>
            </a:r>
            <a:r>
              <a:rPr lang="en-US" sz="4400" dirty="0" smtClean="0"/>
              <a:t> </a:t>
            </a:r>
            <a:r>
              <a:rPr lang="en-US" sz="4400" dirty="0" err="1" smtClean="0"/>
              <a:t>dijo</a:t>
            </a:r>
            <a:r>
              <a:rPr lang="en-US" sz="4400" dirty="0" smtClean="0"/>
              <a:t> “</a:t>
            </a:r>
            <a:r>
              <a:rPr lang="en-US" sz="4400" dirty="0" err="1" smtClean="0"/>
              <a:t>Cada</a:t>
            </a:r>
            <a:r>
              <a:rPr lang="en-US" sz="4400" dirty="0" smtClean="0"/>
              <a:t> </a:t>
            </a:r>
            <a:r>
              <a:rPr lang="en-US" sz="4400" dirty="0" err="1" smtClean="0"/>
              <a:t>oveja</a:t>
            </a:r>
            <a:r>
              <a:rPr lang="en-US" sz="4400" dirty="0" smtClean="0"/>
              <a:t> con </a:t>
            </a:r>
            <a:r>
              <a:rPr lang="en-US" sz="4400" dirty="0" err="1" smtClean="0"/>
              <a:t>su</a:t>
            </a:r>
            <a:r>
              <a:rPr lang="en-US" sz="4400" dirty="0" smtClean="0"/>
              <a:t> </a:t>
            </a:r>
            <a:r>
              <a:rPr lang="en-US" sz="4400" dirty="0" err="1" smtClean="0"/>
              <a:t>pareja</a:t>
            </a:r>
            <a:r>
              <a:rPr lang="en-US" sz="4400" dirty="0" smtClean="0"/>
              <a:t>” y </a:t>
            </a:r>
            <a:r>
              <a:rPr lang="en-US" sz="4400" dirty="0" err="1" smtClean="0"/>
              <a:t>qué</a:t>
            </a:r>
            <a:r>
              <a:rPr lang="en-US" sz="4400" dirty="0" smtClean="0"/>
              <a:t> </a:t>
            </a:r>
            <a:r>
              <a:rPr lang="en-US" sz="4400" dirty="0" err="1" smtClean="0"/>
              <a:t>quiere</a:t>
            </a:r>
            <a:r>
              <a:rPr lang="en-US" sz="4400" dirty="0" smtClean="0"/>
              <a:t> </a:t>
            </a:r>
            <a:r>
              <a:rPr lang="en-US" sz="4400" dirty="0" err="1" smtClean="0"/>
              <a:t>decir</a:t>
            </a:r>
            <a:r>
              <a:rPr lang="en-US" sz="4400" dirty="0" smtClean="0"/>
              <a:t> </a:t>
            </a:r>
            <a:r>
              <a:rPr lang="en-US" sz="4400" dirty="0" err="1" smtClean="0"/>
              <a:t>este</a:t>
            </a:r>
            <a:r>
              <a:rPr lang="en-US" sz="4400" dirty="0" smtClean="0"/>
              <a:t> </a:t>
            </a:r>
            <a:r>
              <a:rPr lang="en-US" sz="4400" dirty="0" err="1" smtClean="0"/>
              <a:t>dicho</a:t>
            </a:r>
            <a:r>
              <a:rPr lang="en-US" sz="4400" dirty="0" smtClean="0"/>
              <a:t>?</a:t>
            </a:r>
            <a:endParaRPr lang="en-US" sz="44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2974203" y="3225328"/>
            <a:ext cx="56142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Apple Chancery"/>
                <a:cs typeface="Apple Chancery"/>
              </a:rPr>
              <a:t>Sancho </a:t>
            </a:r>
            <a:r>
              <a:rPr lang="en-US" sz="4000" dirty="0" err="1" smtClean="0">
                <a:latin typeface="Apple Chancery"/>
                <a:cs typeface="Apple Chancery"/>
              </a:rPr>
              <a:t>Panza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r>
              <a:rPr lang="en-US" sz="4000" dirty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Quiere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decir</a:t>
            </a:r>
            <a:r>
              <a:rPr lang="en-US" sz="4000" dirty="0" smtClean="0">
                <a:latin typeface="Apple Chancery"/>
                <a:cs typeface="Apple Chancery"/>
              </a:rPr>
              <a:t> “Each sheep with its mate” and  “Birds of a feather flock together”.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95440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059" y="4355307"/>
            <a:ext cx="85624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latin typeface="Apple Chancery"/>
                <a:cs typeface="Apple Chancery"/>
              </a:rPr>
              <a:t>Sansón</a:t>
            </a:r>
            <a:r>
              <a:rPr lang="en-US" sz="4800" dirty="0" smtClean="0">
                <a:latin typeface="Apple Chancery"/>
                <a:cs typeface="Apple Chancery"/>
              </a:rPr>
              <a:t> Carrasco vino y le </a:t>
            </a:r>
            <a:r>
              <a:rPr lang="en-US" sz="4800" dirty="0" err="1" smtClean="0">
                <a:latin typeface="Apple Chancery"/>
                <a:cs typeface="Apple Chancery"/>
              </a:rPr>
              <a:t>dijo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que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sus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aventuras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habían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sido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escritas</a:t>
            </a:r>
            <a:r>
              <a:rPr lang="en-US" sz="4800" dirty="0" smtClean="0">
                <a:latin typeface="Apple Chancery"/>
                <a:cs typeface="Apple Chancery"/>
              </a:rPr>
              <a:t>.</a:t>
            </a:r>
            <a:endParaRPr lang="en-US" sz="4800" dirty="0">
              <a:latin typeface="Apple Chancery"/>
              <a:cs typeface="Apple Chancery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6469" y="205226"/>
            <a:ext cx="858659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¿</a:t>
            </a:r>
            <a:r>
              <a:rPr lang="en-US" sz="7200" dirty="0" err="1" smtClean="0"/>
              <a:t>Por</a:t>
            </a:r>
            <a:r>
              <a:rPr lang="en-US" sz="7200" dirty="0" smtClean="0"/>
              <a:t> </a:t>
            </a:r>
            <a:r>
              <a:rPr lang="en-US" sz="7200" dirty="0" err="1" smtClean="0"/>
              <a:t>qué</a:t>
            </a:r>
            <a:r>
              <a:rPr lang="en-US" sz="7200" dirty="0" smtClean="0"/>
              <a:t> DQ </a:t>
            </a:r>
            <a:r>
              <a:rPr lang="en-US" sz="7200" dirty="0" err="1" smtClean="0"/>
              <a:t>quería</a:t>
            </a:r>
            <a:r>
              <a:rPr lang="en-US" sz="7200" dirty="0" smtClean="0"/>
              <a:t> </a:t>
            </a:r>
            <a:r>
              <a:rPr lang="en-US" sz="7200" dirty="0" err="1" smtClean="0"/>
              <a:t>salir</a:t>
            </a:r>
            <a:r>
              <a:rPr lang="en-US" sz="7200" dirty="0" smtClean="0"/>
              <a:t> </a:t>
            </a:r>
            <a:r>
              <a:rPr lang="en-US" sz="7200" dirty="0" err="1" smtClean="0"/>
              <a:t>otra</a:t>
            </a:r>
            <a:r>
              <a:rPr lang="en-US" sz="7200" dirty="0" smtClean="0"/>
              <a:t> </a:t>
            </a:r>
            <a:r>
              <a:rPr lang="en-US" sz="7200" dirty="0" err="1" smtClean="0"/>
              <a:t>vez</a:t>
            </a:r>
            <a:r>
              <a:rPr lang="en-US" sz="7200" dirty="0" smtClean="0"/>
              <a:t> a </a:t>
            </a:r>
            <a:r>
              <a:rPr lang="en-US" sz="7200" dirty="0" err="1" smtClean="0"/>
              <a:t>buscar</a:t>
            </a:r>
            <a:r>
              <a:rPr lang="en-US" sz="7200" dirty="0" smtClean="0"/>
              <a:t> </a:t>
            </a:r>
            <a:r>
              <a:rPr lang="en-US" sz="7200" dirty="0" err="1" smtClean="0"/>
              <a:t>aventuras</a:t>
            </a:r>
            <a:r>
              <a:rPr lang="en-US" sz="7200" dirty="0" smtClean="0"/>
              <a:t>?</a:t>
            </a:r>
            <a:endParaRPr lang="en-US" sz="72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40" y="3606840"/>
            <a:ext cx="1099432" cy="74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631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2-Point Star 3"/>
          <p:cNvSpPr/>
          <p:nvPr/>
        </p:nvSpPr>
        <p:spPr>
          <a:xfrm>
            <a:off x="100254" y="183824"/>
            <a:ext cx="8956024" cy="6590615"/>
          </a:xfrm>
          <a:prstGeom prst="star32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54953" y="1888405"/>
            <a:ext cx="504611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 smtClean="0">
                <a:latin typeface="Harrington"/>
                <a:cs typeface="Harrington"/>
                <a:hlinkClick r:id="rId3" action="ppaction://hlinksldjump"/>
              </a:rPr>
              <a:t>Doble</a:t>
            </a:r>
            <a:r>
              <a:rPr lang="en-US" sz="9600" dirty="0" smtClean="0">
                <a:latin typeface="Harrington"/>
                <a:cs typeface="Harrington"/>
                <a:hlinkClick r:id="rId3" action="ppaction://hlinksldjump"/>
              </a:rPr>
              <a:t> </a:t>
            </a:r>
            <a:r>
              <a:rPr lang="en-US" sz="9600" dirty="0" err="1" smtClean="0">
                <a:latin typeface="Harrington"/>
                <a:cs typeface="Harrington"/>
                <a:hlinkClick r:id="rId3" action="ppaction://hlinksldjump"/>
              </a:rPr>
              <a:t>Doble</a:t>
            </a:r>
            <a:endParaRPr lang="en-US" sz="9600" dirty="0">
              <a:latin typeface="Harrington"/>
              <a:cs typeface="Harrington"/>
            </a:endParaRPr>
          </a:p>
        </p:txBody>
      </p:sp>
    </p:spTree>
    <p:extLst>
      <p:ext uri="{BB962C8B-B14F-4D97-AF65-F5344CB8AC3E}">
        <p14:creationId xmlns:p14="http://schemas.microsoft.com/office/powerpoint/2010/main" val="1207993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2" name="Arrow"/>
          </p:stSnd>
        </p:sndAc>
      </p:transition>
    </mc:Choice>
    <mc:Fallback xmlns="">
      <p:transition xmlns:p14="http://schemas.microsoft.com/office/powerpoint/2010/main" spd="slow">
        <p:fade/>
        <p:sndAc>
          <p:stSnd>
            <p:snd r:embed="rId4" name="Arrow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69506"/>
            <a:ext cx="89906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/>
              <a:t>¿</a:t>
            </a:r>
            <a:r>
              <a:rPr lang="en-US" sz="8000" dirty="0" err="1" smtClean="0"/>
              <a:t>Quién</a:t>
            </a:r>
            <a:r>
              <a:rPr lang="en-US" sz="8000" dirty="0" smtClean="0"/>
              <a:t> </a:t>
            </a:r>
            <a:r>
              <a:rPr lang="en-US" sz="8000" dirty="0" err="1" smtClean="0"/>
              <a:t>es</a:t>
            </a:r>
            <a:r>
              <a:rPr lang="en-US" sz="8000" dirty="0" smtClean="0"/>
              <a:t> </a:t>
            </a:r>
            <a:r>
              <a:rPr lang="en-US" sz="8000" dirty="0" err="1" smtClean="0"/>
              <a:t>Sansón</a:t>
            </a:r>
            <a:r>
              <a:rPr lang="en-US" sz="8000" dirty="0" smtClean="0"/>
              <a:t> Carrasco?</a:t>
            </a:r>
            <a:endParaRPr lang="en-US" sz="80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024444"/>
            <a:ext cx="1099432" cy="7484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33231" y="2724051"/>
            <a:ext cx="768426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Apple Chancery"/>
                <a:cs typeface="Apple Chancery"/>
              </a:rPr>
              <a:t>Es</a:t>
            </a:r>
            <a:r>
              <a:rPr lang="en-US" sz="3600" dirty="0" smtClean="0">
                <a:latin typeface="Apple Chancery"/>
                <a:cs typeface="Apple Chancery"/>
              </a:rPr>
              <a:t> el </a:t>
            </a:r>
            <a:r>
              <a:rPr lang="en-US" sz="3600" dirty="0" err="1" smtClean="0">
                <a:latin typeface="Apple Chancery"/>
                <a:cs typeface="Apple Chancery"/>
              </a:rPr>
              <a:t>bachiller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se </a:t>
            </a:r>
            <a:r>
              <a:rPr lang="en-US" sz="3600" dirty="0" err="1" smtClean="0">
                <a:latin typeface="Apple Chancery"/>
                <a:cs typeface="Apple Chancery"/>
              </a:rPr>
              <a:t>hace</a:t>
            </a:r>
            <a:r>
              <a:rPr lang="en-US" sz="3600" dirty="0" smtClean="0">
                <a:latin typeface="Apple Chancery"/>
                <a:cs typeface="Apple Chancery"/>
              </a:rPr>
              <a:t> amigo de DQ </a:t>
            </a:r>
            <a:r>
              <a:rPr lang="en-US" sz="3600" dirty="0" err="1" smtClean="0">
                <a:latin typeface="Apple Chancery"/>
                <a:cs typeface="Apple Chancery"/>
              </a:rPr>
              <a:t>cuando</a:t>
            </a:r>
            <a:r>
              <a:rPr lang="en-US" sz="3600" dirty="0" smtClean="0">
                <a:latin typeface="Apple Chancery"/>
                <a:cs typeface="Apple Chancery"/>
              </a:rPr>
              <a:t> lo </a:t>
            </a:r>
            <a:r>
              <a:rPr lang="en-US" sz="3600" dirty="0" err="1" smtClean="0">
                <a:latin typeface="Apple Chancery"/>
                <a:cs typeface="Apple Chancery"/>
              </a:rPr>
              <a:t>visita</a:t>
            </a:r>
            <a:r>
              <a:rPr lang="en-US" sz="3600" dirty="0" smtClean="0">
                <a:latin typeface="Apple Chancery"/>
                <a:cs typeface="Apple Chancery"/>
              </a:rPr>
              <a:t> y le dice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sus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aventuras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han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sido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escritas</a:t>
            </a:r>
            <a:r>
              <a:rPr lang="en-US" sz="3600" dirty="0" smtClean="0">
                <a:latin typeface="Apple Chancery"/>
                <a:cs typeface="Apple Chancery"/>
              </a:rPr>
              <a:t>. </a:t>
            </a:r>
            <a:r>
              <a:rPr lang="en-US" sz="3600" dirty="0" err="1" smtClean="0">
                <a:latin typeface="Apple Chancery"/>
                <a:cs typeface="Apple Chancery"/>
              </a:rPr>
              <a:t>Es</a:t>
            </a:r>
            <a:r>
              <a:rPr lang="en-US" sz="3600" dirty="0" smtClean="0">
                <a:latin typeface="Apple Chancery"/>
                <a:cs typeface="Apple Chancery"/>
              </a:rPr>
              <a:t> el caballero del Bosque y el caballero de los </a:t>
            </a:r>
            <a:r>
              <a:rPr lang="en-US" sz="3600" dirty="0" err="1" smtClean="0">
                <a:latin typeface="Apple Chancery"/>
                <a:cs typeface="Apple Chancery"/>
              </a:rPr>
              <a:t>Espejos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porque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quiere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ganar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una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batalla</a:t>
            </a:r>
            <a:r>
              <a:rPr lang="en-US" sz="3600" dirty="0" smtClean="0">
                <a:latin typeface="Apple Chancery"/>
                <a:cs typeface="Apple Chancery"/>
              </a:rPr>
              <a:t> con </a:t>
            </a:r>
            <a:r>
              <a:rPr lang="en-US" sz="3600" dirty="0" err="1" smtClean="0">
                <a:latin typeface="Apple Chancery"/>
                <a:cs typeface="Apple Chancery"/>
              </a:rPr>
              <a:t>él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para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hacerle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volver</a:t>
            </a:r>
            <a:r>
              <a:rPr lang="en-US" sz="3600" dirty="0" smtClean="0">
                <a:latin typeface="Apple Chancery"/>
                <a:cs typeface="Apple Chancery"/>
              </a:rPr>
              <a:t> a casa.</a:t>
            </a:r>
            <a:endParaRPr lang="en-US" sz="36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570799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03396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¿</a:t>
            </a:r>
            <a:r>
              <a:rPr lang="en-US" sz="6600" dirty="0" err="1" smtClean="0"/>
              <a:t>Cómo</a:t>
            </a:r>
            <a:r>
              <a:rPr lang="en-US" sz="6600" dirty="0" smtClean="0"/>
              <a:t> </a:t>
            </a:r>
            <a:r>
              <a:rPr lang="en-US" sz="6600" dirty="0" err="1" smtClean="0"/>
              <a:t>describió</a:t>
            </a:r>
            <a:r>
              <a:rPr lang="en-US" sz="6600" dirty="0" smtClean="0"/>
              <a:t> Sancho a </a:t>
            </a:r>
            <a:r>
              <a:rPr lang="en-US" sz="6600" dirty="0" err="1" smtClean="0"/>
              <a:t>las</a:t>
            </a:r>
            <a:r>
              <a:rPr lang="en-US" sz="6600" dirty="0" smtClean="0"/>
              <a:t> 3 </a:t>
            </a:r>
            <a:r>
              <a:rPr lang="en-US" sz="6600" dirty="0" err="1" smtClean="0"/>
              <a:t>labradoras</a:t>
            </a:r>
            <a:r>
              <a:rPr lang="en-US" sz="6600" dirty="0" smtClean="0"/>
              <a:t> a DQ? ¿</a:t>
            </a:r>
            <a:r>
              <a:rPr lang="en-US" sz="6600" dirty="0" err="1" smtClean="0"/>
              <a:t>Por</a:t>
            </a:r>
            <a:r>
              <a:rPr lang="en-US" sz="6600" dirty="0" smtClean="0"/>
              <a:t> </a:t>
            </a:r>
            <a:r>
              <a:rPr lang="en-US" sz="6600" dirty="0" err="1" smtClean="0"/>
              <a:t>qué</a:t>
            </a:r>
            <a:r>
              <a:rPr lang="en-US" sz="6600" dirty="0" smtClean="0"/>
              <a:t> se lo </a:t>
            </a:r>
            <a:r>
              <a:rPr lang="en-US" sz="6600" dirty="0" err="1" smtClean="0"/>
              <a:t>dijo</a:t>
            </a:r>
            <a:r>
              <a:rPr lang="en-US" sz="6600" dirty="0" smtClean="0"/>
              <a:t>?</a:t>
            </a:r>
            <a:endParaRPr lang="en-US" sz="66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3988328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54616" y="3061169"/>
            <a:ext cx="717963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Apple Chancery"/>
                <a:cs typeface="Apple Chancery"/>
              </a:rPr>
              <a:t>Eran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Dulcinea</a:t>
            </a:r>
            <a:r>
              <a:rPr lang="en-US" sz="4000" dirty="0" smtClean="0">
                <a:latin typeface="Apple Chancery"/>
                <a:cs typeface="Apple Chancery"/>
              </a:rPr>
              <a:t> y </a:t>
            </a:r>
            <a:r>
              <a:rPr lang="en-US" sz="4000" dirty="0" err="1" smtClean="0">
                <a:latin typeface="Apple Chancery"/>
                <a:cs typeface="Apple Chancery"/>
              </a:rPr>
              <a:t>sus</a:t>
            </a:r>
            <a:r>
              <a:rPr lang="en-US" sz="4000" dirty="0" smtClean="0">
                <a:latin typeface="Apple Chancery"/>
                <a:cs typeface="Apple Chancery"/>
              </a:rPr>
              <a:t> 2 </a:t>
            </a:r>
            <a:r>
              <a:rPr lang="en-US" sz="4000" dirty="0" err="1" smtClean="0">
                <a:latin typeface="Apple Chancery"/>
                <a:cs typeface="Apple Chancery"/>
              </a:rPr>
              <a:t>doncellas</a:t>
            </a:r>
            <a:r>
              <a:rPr lang="en-US" sz="4000" dirty="0" smtClean="0">
                <a:latin typeface="Apple Chancery"/>
                <a:cs typeface="Apple Chancery"/>
              </a:rPr>
              <a:t> y </a:t>
            </a:r>
            <a:r>
              <a:rPr lang="en-US" sz="4000" dirty="0" err="1" smtClean="0">
                <a:latin typeface="Apple Chancery"/>
                <a:cs typeface="Apple Chancery"/>
              </a:rPr>
              <a:t>eran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hermosas</a:t>
            </a:r>
            <a:r>
              <a:rPr lang="en-US" sz="4000" dirty="0" smtClean="0">
                <a:latin typeface="Apple Chancery"/>
                <a:cs typeface="Apple Chancery"/>
              </a:rPr>
              <a:t>, </a:t>
            </a:r>
            <a:r>
              <a:rPr lang="en-US" sz="4000" dirty="0" err="1" smtClean="0">
                <a:latin typeface="Apple Chancery"/>
                <a:cs typeface="Apple Chancery"/>
              </a:rPr>
              <a:t>cubiertas</a:t>
            </a:r>
            <a:r>
              <a:rPr lang="en-US" sz="4000" dirty="0" smtClean="0">
                <a:latin typeface="Apple Chancery"/>
                <a:cs typeface="Apple Chancery"/>
              </a:rPr>
              <a:t> en diamantes y rubies. </a:t>
            </a:r>
            <a:r>
              <a:rPr lang="en-US" sz="4000" dirty="0" err="1" smtClean="0">
                <a:latin typeface="Apple Chancery"/>
                <a:cs typeface="Apple Chancery"/>
              </a:rPr>
              <a:t>Sus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cabellos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eran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como</a:t>
            </a:r>
            <a:r>
              <a:rPr lang="en-US" sz="4000" dirty="0" smtClean="0">
                <a:latin typeface="Apple Chancery"/>
                <a:cs typeface="Apple Chancery"/>
              </a:rPr>
              <a:t> los </a:t>
            </a:r>
            <a:r>
              <a:rPr lang="en-US" sz="4000" dirty="0" err="1" smtClean="0">
                <a:latin typeface="Apple Chancery"/>
                <a:cs typeface="Apple Chancery"/>
              </a:rPr>
              <a:t>rayos</a:t>
            </a:r>
            <a:r>
              <a:rPr lang="en-US" sz="4000" dirty="0" smtClean="0">
                <a:latin typeface="Apple Chancery"/>
                <a:cs typeface="Apple Chancery"/>
              </a:rPr>
              <a:t> del sol. Se lo </a:t>
            </a:r>
            <a:r>
              <a:rPr lang="en-US" sz="4000" dirty="0" err="1" smtClean="0">
                <a:latin typeface="Apple Chancery"/>
                <a:cs typeface="Apple Chancery"/>
              </a:rPr>
              <a:t>dijo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porque</a:t>
            </a:r>
            <a:r>
              <a:rPr lang="en-US" sz="4000" dirty="0" smtClean="0">
                <a:latin typeface="Apple Chancery"/>
                <a:cs typeface="Apple Chancery"/>
              </a:rPr>
              <a:t> no </a:t>
            </a:r>
            <a:r>
              <a:rPr lang="en-US" sz="4000" dirty="0" err="1" smtClean="0">
                <a:latin typeface="Apple Chancery"/>
                <a:cs typeface="Apple Chancery"/>
              </a:rPr>
              <a:t>quería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buscar</a:t>
            </a:r>
            <a:r>
              <a:rPr lang="en-US" sz="4000" dirty="0" smtClean="0">
                <a:latin typeface="Apple Chancery"/>
                <a:cs typeface="Apple Chancery"/>
              </a:rPr>
              <a:t> a </a:t>
            </a:r>
            <a:r>
              <a:rPr lang="en-US" sz="4000" dirty="0" err="1" smtClean="0">
                <a:latin typeface="Apple Chancery"/>
                <a:cs typeface="Apple Chancery"/>
              </a:rPr>
              <a:t>Dulcinea</a:t>
            </a:r>
            <a:r>
              <a:rPr lang="en-US" sz="4000" dirty="0" smtClean="0">
                <a:latin typeface="Apple Chancery"/>
                <a:cs typeface="Apple Chancery"/>
              </a:rPr>
              <a:t> en </a:t>
            </a:r>
            <a:r>
              <a:rPr lang="en-US" sz="4000" dirty="0" err="1" smtClean="0">
                <a:latin typeface="Apple Chancery"/>
                <a:cs typeface="Apple Chancery"/>
              </a:rPr>
              <a:t>Toboso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59881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11224"/>
            <a:ext cx="925043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¿</a:t>
            </a:r>
            <a:r>
              <a:rPr lang="en-US" sz="7200" dirty="0" err="1" smtClean="0"/>
              <a:t>Qué</a:t>
            </a:r>
            <a:r>
              <a:rPr lang="en-US" sz="7200" dirty="0" smtClean="0"/>
              <a:t> </a:t>
            </a:r>
            <a:r>
              <a:rPr lang="en-US" sz="7200" dirty="0" err="1" smtClean="0"/>
              <a:t>interpretación</a:t>
            </a:r>
            <a:r>
              <a:rPr lang="en-US" sz="7200" dirty="0" smtClean="0"/>
              <a:t> </a:t>
            </a:r>
            <a:r>
              <a:rPr lang="en-US" sz="7200" dirty="0" err="1" smtClean="0"/>
              <a:t>inmediato</a:t>
            </a:r>
            <a:r>
              <a:rPr lang="en-US" sz="7200" dirty="0" smtClean="0"/>
              <a:t> </a:t>
            </a:r>
            <a:r>
              <a:rPr lang="en-US" sz="7200" dirty="0" err="1" smtClean="0"/>
              <a:t>tiene</a:t>
            </a:r>
            <a:r>
              <a:rPr lang="en-US" sz="7200" dirty="0" smtClean="0"/>
              <a:t> DQ </a:t>
            </a:r>
            <a:r>
              <a:rPr lang="en-US" sz="7200" dirty="0" err="1" smtClean="0"/>
              <a:t>cuando</a:t>
            </a:r>
            <a:r>
              <a:rPr lang="en-US" sz="7200" dirty="0" smtClean="0"/>
              <a:t> </a:t>
            </a:r>
            <a:r>
              <a:rPr lang="en-US" sz="7200" dirty="0" err="1" smtClean="0"/>
              <a:t>ve</a:t>
            </a:r>
            <a:r>
              <a:rPr lang="en-US" sz="7200" dirty="0" smtClean="0"/>
              <a:t> a </a:t>
            </a:r>
            <a:r>
              <a:rPr lang="en-US" sz="7200" dirty="0" err="1" smtClean="0"/>
              <a:t>las</a:t>
            </a:r>
            <a:r>
              <a:rPr lang="en-US" sz="7200" dirty="0" smtClean="0"/>
              <a:t> </a:t>
            </a:r>
            <a:r>
              <a:rPr lang="en-US" sz="7200" dirty="0" err="1" smtClean="0"/>
              <a:t>tres</a:t>
            </a:r>
            <a:r>
              <a:rPr lang="en-US" sz="7200" dirty="0" smtClean="0"/>
              <a:t> </a:t>
            </a:r>
            <a:r>
              <a:rPr lang="en-US" sz="7200" dirty="0" err="1" smtClean="0"/>
              <a:t>aldeanas</a:t>
            </a:r>
            <a:r>
              <a:rPr lang="en-US" sz="7200" dirty="0" smtClean="0"/>
              <a:t> ?</a:t>
            </a:r>
            <a:endParaRPr lang="en-US" sz="72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185194"/>
            <a:ext cx="1099432" cy="7484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05940" y="4646562"/>
            <a:ext cx="70280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pple Chancery"/>
                <a:cs typeface="Apple Chancery"/>
              </a:rPr>
              <a:t>No </a:t>
            </a:r>
            <a:r>
              <a:rPr lang="en-US" sz="4000" dirty="0" err="1" smtClean="0">
                <a:latin typeface="Apple Chancery"/>
                <a:cs typeface="Apple Chancery"/>
              </a:rPr>
              <a:t>tiene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una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interpretación</a:t>
            </a:r>
            <a:r>
              <a:rPr lang="en-US" sz="4000" dirty="0" smtClean="0">
                <a:latin typeface="Apple Chancery"/>
                <a:cs typeface="Apple Chancery"/>
              </a:rPr>
              <a:t>. </a:t>
            </a:r>
            <a:r>
              <a:rPr lang="en-US" sz="4000" dirty="0" err="1" smtClean="0">
                <a:latin typeface="Apple Chancery"/>
                <a:cs typeface="Apple Chancery"/>
              </a:rPr>
              <a:t>Ve</a:t>
            </a:r>
            <a:r>
              <a:rPr lang="en-US" sz="4000" dirty="0" smtClean="0">
                <a:latin typeface="Apple Chancery"/>
                <a:cs typeface="Apple Chancery"/>
              </a:rPr>
              <a:t> la </a:t>
            </a:r>
            <a:r>
              <a:rPr lang="en-US" sz="4000" dirty="0" err="1" smtClean="0">
                <a:latin typeface="Apple Chancery"/>
                <a:cs typeface="Apple Chancery"/>
              </a:rPr>
              <a:t>realidad</a:t>
            </a:r>
            <a:r>
              <a:rPr lang="en-US" sz="4000" dirty="0" smtClean="0">
                <a:latin typeface="Apple Chancery"/>
                <a:cs typeface="Apple Chancery"/>
              </a:rPr>
              <a:t> y </a:t>
            </a:r>
            <a:r>
              <a:rPr lang="en-US" sz="4000" dirty="0" err="1" smtClean="0">
                <a:latin typeface="Apple Chancery"/>
                <a:cs typeface="Apple Chancery"/>
              </a:rPr>
              <a:t>piensa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que</a:t>
            </a:r>
            <a:r>
              <a:rPr lang="en-US" sz="4000" dirty="0" smtClean="0">
                <a:latin typeface="Apple Chancery"/>
                <a:cs typeface="Apple Chancery"/>
              </a:rPr>
              <a:t> son </a:t>
            </a:r>
            <a:r>
              <a:rPr lang="en-US" sz="4000" dirty="0" err="1" smtClean="0">
                <a:latin typeface="Apple Chancery"/>
                <a:cs typeface="Apple Chancery"/>
              </a:rPr>
              <a:t>aldeanas</a:t>
            </a:r>
            <a:r>
              <a:rPr lang="en-US" sz="4000" dirty="0" smtClean="0">
                <a:latin typeface="Apple Chancery"/>
                <a:cs typeface="Apple Chancery"/>
              </a:rPr>
              <a:t> o </a:t>
            </a:r>
            <a:r>
              <a:rPr lang="en-US" sz="4000" dirty="0" err="1" smtClean="0">
                <a:latin typeface="Apple Chancery"/>
                <a:cs typeface="Apple Chancery"/>
              </a:rPr>
              <a:t>labradoras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799842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1143" y="668462"/>
            <a:ext cx="812057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¿</a:t>
            </a:r>
            <a:r>
              <a:rPr lang="en-US" sz="6000" dirty="0" err="1" smtClean="0"/>
              <a:t>Qué</a:t>
            </a:r>
            <a:r>
              <a:rPr lang="en-US" sz="6000" dirty="0" smtClean="0"/>
              <a:t> </a:t>
            </a:r>
            <a:r>
              <a:rPr lang="en-US" sz="6000" dirty="0" err="1" smtClean="0"/>
              <a:t>cree</a:t>
            </a:r>
            <a:r>
              <a:rPr lang="en-US" sz="6000" dirty="0" smtClean="0"/>
              <a:t> Sancho de </a:t>
            </a:r>
            <a:r>
              <a:rPr lang="en-US" sz="6000" dirty="0" err="1" smtClean="0"/>
              <a:t>las</a:t>
            </a:r>
            <a:r>
              <a:rPr lang="en-US" sz="6000" dirty="0" smtClean="0"/>
              <a:t> </a:t>
            </a:r>
            <a:r>
              <a:rPr lang="en-US" sz="6000" dirty="0" err="1" smtClean="0"/>
              <a:t>aldeanas</a:t>
            </a:r>
            <a:r>
              <a:rPr lang="en-US" sz="6000" dirty="0" smtClean="0"/>
              <a:t>? ¿Son </a:t>
            </a:r>
            <a:r>
              <a:rPr lang="en-US" sz="6000" dirty="0" err="1" smtClean="0"/>
              <a:t>aldeanas</a:t>
            </a:r>
            <a:r>
              <a:rPr lang="en-US" sz="6000" dirty="0" smtClean="0"/>
              <a:t> o </a:t>
            </a:r>
            <a:r>
              <a:rPr lang="en-US" sz="6000" dirty="0" err="1" smtClean="0"/>
              <a:t>Dulcinea</a:t>
            </a:r>
            <a:r>
              <a:rPr lang="en-US" sz="6000" dirty="0" smtClean="0"/>
              <a:t> y dos </a:t>
            </a:r>
            <a:r>
              <a:rPr lang="en-US" sz="6000" dirty="0" err="1" smtClean="0"/>
              <a:t>doncellas</a:t>
            </a:r>
            <a:r>
              <a:rPr lang="en-US" sz="6000" dirty="0" smtClean="0"/>
              <a:t>?</a:t>
            </a:r>
            <a:endParaRPr lang="en-US" sz="60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185194"/>
            <a:ext cx="1099432" cy="7484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72932" y="4931522"/>
            <a:ext cx="6098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pple Chancery"/>
                <a:cs typeface="Apple Chancery"/>
              </a:rPr>
              <a:t>Son </a:t>
            </a:r>
            <a:r>
              <a:rPr lang="en-US" sz="5400" dirty="0" err="1" smtClean="0">
                <a:latin typeface="Apple Chancery"/>
                <a:cs typeface="Apple Chancery"/>
              </a:rPr>
              <a:t>aldeanas</a:t>
            </a:r>
            <a:r>
              <a:rPr lang="en-US" sz="5400" dirty="0" smtClean="0">
                <a:latin typeface="Apple Chancery"/>
                <a:cs typeface="Apple Chancery"/>
              </a:rPr>
              <a:t>.</a:t>
            </a:r>
            <a:endParaRPr lang="en-US" sz="5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70307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978</Words>
  <Application>Microsoft Macintosh PowerPoint</Application>
  <PresentationFormat>On-screen Show (4:3)</PresentationFormat>
  <Paragraphs>103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Apple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LCMR SD</dc:creator>
  <cp:lastModifiedBy>LCMR SD</cp:lastModifiedBy>
  <cp:revision>18</cp:revision>
  <dcterms:created xsi:type="dcterms:W3CDTF">2016-05-25T21:31:47Z</dcterms:created>
  <dcterms:modified xsi:type="dcterms:W3CDTF">2016-05-26T16:01:09Z</dcterms:modified>
</cp:coreProperties>
</file>